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312" r:id="rId2"/>
    <p:sldId id="322" r:id="rId3"/>
    <p:sldId id="323" r:id="rId4"/>
    <p:sldId id="362" r:id="rId5"/>
    <p:sldId id="338" r:id="rId6"/>
    <p:sldId id="257" r:id="rId7"/>
    <p:sldId id="321" r:id="rId8"/>
    <p:sldId id="339" r:id="rId9"/>
    <p:sldId id="354" r:id="rId10"/>
    <p:sldId id="355" r:id="rId11"/>
    <p:sldId id="340" r:id="rId12"/>
    <p:sldId id="356" r:id="rId13"/>
    <p:sldId id="341" r:id="rId14"/>
    <p:sldId id="357" r:id="rId15"/>
    <p:sldId id="359" r:id="rId16"/>
    <p:sldId id="290" r:id="rId17"/>
    <p:sldId id="327" r:id="rId18"/>
    <p:sldId id="346" r:id="rId19"/>
    <p:sldId id="345" r:id="rId20"/>
    <p:sldId id="331" r:id="rId21"/>
    <p:sldId id="360" r:id="rId22"/>
    <p:sldId id="350" r:id="rId23"/>
    <p:sldId id="361" r:id="rId24"/>
    <p:sldId id="291" r:id="rId25"/>
    <p:sldId id="348" r:id="rId26"/>
    <p:sldId id="351" r:id="rId27"/>
    <p:sldId id="318" r:id="rId28"/>
    <p:sldId id="352" r:id="rId29"/>
    <p:sldId id="325" r:id="rId30"/>
    <p:sldId id="326"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ay Elgersma" initials="LE" lastIdx="9" clrIdx="0">
    <p:extLst>
      <p:ext uri="{19B8F6BF-5375-455C-9EA6-DF929625EA0E}">
        <p15:presenceInfo xmlns:p15="http://schemas.microsoft.com/office/powerpoint/2012/main" userId="S::lindsay@elgersmaconsultingcom.onmicrosoft.com::edbf2e0c-64c3-45a2-89a1-0f3e57608278" providerId="AD"/>
      </p:ext>
    </p:extLst>
  </p:cmAuthor>
  <p:cmAuthor id="2" name="Laura Bonikowsky" initials="LNB" lastIdx="6" clrIdx="1">
    <p:extLst>
      <p:ext uri="{19B8F6BF-5375-455C-9EA6-DF929625EA0E}">
        <p15:presenceInfo xmlns:p15="http://schemas.microsoft.com/office/powerpoint/2012/main" userId="Laura Bonikowsk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9252"/>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604" autoAdjust="0"/>
    <p:restoredTop sz="60272" autoAdjust="0"/>
  </p:normalViewPr>
  <p:slideViewPr>
    <p:cSldViewPr snapToGrid="0">
      <p:cViewPr varScale="1">
        <p:scale>
          <a:sx n="74" d="100"/>
          <a:sy n="74" d="100"/>
        </p:scale>
        <p:origin x="1296" y="17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2024-10-03</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dirty="0"/>
          </a:p>
        </p:txBody>
      </p:sp>
    </p:spTree>
    <p:extLst>
      <p:ext uri="{BB962C8B-B14F-4D97-AF65-F5344CB8AC3E}">
        <p14:creationId xmlns:p14="http://schemas.microsoft.com/office/powerpoint/2010/main" val="1173012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Share examples of print ads for students to examine. </a:t>
            </a:r>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a:p>
        </p:txBody>
      </p:sp>
    </p:spTree>
    <p:extLst>
      <p:ext uri="{BB962C8B-B14F-4D97-AF65-F5344CB8AC3E}">
        <p14:creationId xmlns:p14="http://schemas.microsoft.com/office/powerpoint/2010/main" val="3734823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a:p>
        </p:txBody>
      </p:sp>
    </p:spTree>
    <p:extLst>
      <p:ext uri="{BB962C8B-B14F-4D97-AF65-F5344CB8AC3E}">
        <p14:creationId xmlns:p14="http://schemas.microsoft.com/office/powerpoint/2010/main" val="1262920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a:p>
        </p:txBody>
      </p:sp>
    </p:spTree>
    <p:extLst>
      <p:ext uri="{BB962C8B-B14F-4D97-AF65-F5344CB8AC3E}">
        <p14:creationId xmlns:p14="http://schemas.microsoft.com/office/powerpoint/2010/main" val="39149178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mn-lt"/>
              </a:rPr>
              <a:t>After students have had a chance to talk about their experiences, talk about BOGO (buy one, get one) and how this form of price reduction is so appealing, it has added a word to our vocabulary. </a:t>
            </a:r>
            <a:endParaRPr lang="en-US" sz="1200" b="0" dirty="0"/>
          </a:p>
        </p:txBody>
      </p:sp>
      <p:sp>
        <p:nvSpPr>
          <p:cNvPr id="4" name="Slide Number Placeholder 3"/>
          <p:cNvSpPr>
            <a:spLocks noGrp="1"/>
          </p:cNvSpPr>
          <p:nvPr>
            <p:ph type="sldNum" sz="quarter" idx="5"/>
          </p:nvPr>
        </p:nvSpPr>
        <p:spPr/>
        <p:txBody>
          <a:bodyPr/>
          <a:lstStyle/>
          <a:p>
            <a:fld id="{A1152B4D-80B6-452C-A7D7-277FD7B18C08}" type="slidenum">
              <a:rPr lang="en-CA" smtClean="0"/>
              <a:t>14</a:t>
            </a:fld>
            <a:endParaRPr lang="en-CA"/>
          </a:p>
        </p:txBody>
      </p:sp>
    </p:spTree>
    <p:extLst>
      <p:ext uri="{BB962C8B-B14F-4D97-AF65-F5344CB8AC3E}">
        <p14:creationId xmlns:p14="http://schemas.microsoft.com/office/powerpoint/2010/main" val="2419503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Ask students: Would you spend money on a product because your </a:t>
            </a:r>
            <a:r>
              <a:rPr lang="en-CA" sz="1200" noProof="0" dirty="0"/>
              <a:t>favourite</a:t>
            </a:r>
            <a:r>
              <a:rPr lang="en-US" sz="1200" dirty="0"/>
              <a:t> singer, actor, or athlete said they like it? Why or why not?</a:t>
            </a:r>
          </a:p>
        </p:txBody>
      </p:sp>
      <p:sp>
        <p:nvSpPr>
          <p:cNvPr id="4" name="Slide Number Placeholder 3"/>
          <p:cNvSpPr>
            <a:spLocks noGrp="1"/>
          </p:cNvSpPr>
          <p:nvPr>
            <p:ph type="sldNum" sz="quarter" idx="5"/>
          </p:nvPr>
        </p:nvSpPr>
        <p:spPr/>
        <p:txBody>
          <a:bodyPr/>
          <a:lstStyle/>
          <a:p>
            <a:fld id="{A1152B4D-80B6-452C-A7D7-277FD7B18C08}" type="slidenum">
              <a:rPr lang="en-CA" smtClean="0"/>
              <a:t>15</a:t>
            </a:fld>
            <a:endParaRPr lang="en-CA" dirty="0"/>
          </a:p>
        </p:txBody>
      </p:sp>
    </p:spTree>
    <p:extLst>
      <p:ext uri="{BB962C8B-B14F-4D97-AF65-F5344CB8AC3E}">
        <p14:creationId xmlns:p14="http://schemas.microsoft.com/office/powerpoint/2010/main" val="2807449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Exploring Food Advertising</a:t>
            </a:r>
          </a:p>
          <a:p>
            <a:pPr marL="171450" indent="-171450">
              <a:lnSpc>
                <a:spcPct val="125000"/>
              </a:lnSpc>
              <a:spcBef>
                <a:spcPts val="2400"/>
              </a:spcBef>
              <a:buFont typeface="Arial" panose="020B0604020202020204" pitchFamily="34" charset="0"/>
              <a:buChar char="•"/>
            </a:pPr>
            <a:r>
              <a:rPr lang="en-US" sz="1200" dirty="0"/>
              <a:t>Give students a selection of food advertisements from magazines, flyers, or the internet. Have them examine what the businesses have done to persuade customers to buy their product. </a:t>
            </a:r>
          </a:p>
          <a:p>
            <a:pPr marL="171450" indent="-171450">
              <a:lnSpc>
                <a:spcPct val="125000"/>
              </a:lnSpc>
              <a:spcBef>
                <a:spcPts val="2400"/>
              </a:spcBef>
              <a:buFont typeface="Arial" panose="020B0604020202020204" pitchFamily="34" charset="0"/>
              <a:buChar char="•"/>
            </a:pPr>
            <a:r>
              <a:rPr lang="en-US" sz="1200" dirty="0"/>
              <a:t>Ask: Do they think it works? Would they be persuaded? How does the ad use photographs and persuasive language?</a:t>
            </a:r>
          </a:p>
        </p:txBody>
      </p:sp>
      <p:sp>
        <p:nvSpPr>
          <p:cNvPr id="4" name="Slide Number Placeholder 3"/>
          <p:cNvSpPr>
            <a:spLocks noGrp="1"/>
          </p:cNvSpPr>
          <p:nvPr>
            <p:ph type="sldNum" sz="quarter" idx="5"/>
          </p:nvPr>
        </p:nvSpPr>
        <p:spPr/>
        <p:txBody>
          <a:bodyPr/>
          <a:lstStyle/>
          <a:p>
            <a:fld id="{A1152B4D-80B6-452C-A7D7-277FD7B18C08}" type="slidenum">
              <a:rPr lang="en-CA" smtClean="0"/>
              <a:t>16</a:t>
            </a:fld>
            <a:endParaRPr lang="en-CA" dirty="0"/>
          </a:p>
        </p:txBody>
      </p:sp>
    </p:spTree>
    <p:extLst>
      <p:ext uri="{BB962C8B-B14F-4D97-AF65-F5344CB8AC3E}">
        <p14:creationId xmlns:p14="http://schemas.microsoft.com/office/powerpoint/2010/main" val="1430965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ffectLst/>
                <a:latin typeface="National2"/>
              </a:rPr>
              <a:t>https://youtu.be/y3S389KFOWY?si=FVUak4cNTmmzuy2- (2:00) </a:t>
            </a:r>
          </a:p>
          <a:p>
            <a:endParaRPr lang="en-CA" dirty="0">
              <a:effectLst/>
              <a:latin typeface="National2"/>
            </a:endParaRPr>
          </a:p>
          <a:p>
            <a:r>
              <a:rPr lang="en-CA" dirty="0">
                <a:effectLst/>
                <a:latin typeface="National2"/>
              </a:rPr>
              <a:t>After students have watched the video, ask if anything they saw or heard makes them want to go shopping.</a:t>
            </a:r>
            <a:br>
              <a:rPr lang="en-CA" dirty="0"/>
            </a:b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17</a:t>
            </a:fld>
            <a:endParaRPr lang="en-CA" dirty="0"/>
          </a:p>
        </p:txBody>
      </p:sp>
    </p:spTree>
    <p:extLst>
      <p:ext uri="{BB962C8B-B14F-4D97-AF65-F5344CB8AC3E}">
        <p14:creationId xmlns:p14="http://schemas.microsoft.com/office/powerpoint/2010/main" val="970146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latin typeface="National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latin typeface="National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Lexend Deca Light" pitchFamily="2" charset="77"/>
              </a:rPr>
              <a:t>GREAT DEAL!   TASTES GOOD!  IT’S  THE BEST!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latin typeface="National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latin typeface="National2"/>
              </a:rPr>
              <a:t>This video demonstrates how marketing works on people.</a:t>
            </a: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latin typeface="National2"/>
              </a:rPr>
              <a:t>https://www.youtube.com/watch?v=icW6KP_mVME  (2:00)</a:t>
            </a:r>
          </a:p>
          <a:p>
            <a:endParaRPr lang="en-CA" dirty="0">
              <a:effectLst/>
              <a:latin typeface="National2"/>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18</a:t>
            </a:fld>
            <a:endParaRPr lang="en-CA" dirty="0"/>
          </a:p>
        </p:txBody>
      </p:sp>
    </p:spTree>
    <p:extLst>
      <p:ext uri="{BB962C8B-B14F-4D97-AF65-F5344CB8AC3E}">
        <p14:creationId xmlns:p14="http://schemas.microsoft.com/office/powerpoint/2010/main" val="8889621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a:t>
            </a:r>
          </a:p>
          <a:p>
            <a:r>
              <a:rPr lang="en-US" dirty="0"/>
              <a:t>Words with emotional power:  you, win, new, popular, exclusive</a:t>
            </a:r>
          </a:p>
          <a:p>
            <a:endParaRPr lang="en-US" dirty="0"/>
          </a:p>
          <a:p>
            <a:r>
              <a:rPr lang="en-US" dirty="0"/>
              <a:t>Words with urgency: hurry, now, final, limited</a:t>
            </a:r>
          </a:p>
          <a:p>
            <a:pPr marL="0" indent="0">
              <a:buNone/>
            </a:pPr>
            <a:endParaRPr lang="en-US" dirty="0"/>
          </a:p>
          <a:p>
            <a:r>
              <a:rPr lang="en-US" dirty="0"/>
              <a:t>Positive words: imagine, discover, essential, best, easy</a:t>
            </a:r>
          </a:p>
          <a:p>
            <a:pPr marL="0" indent="0">
              <a:buNone/>
            </a:pPr>
            <a:endParaRPr lang="en-US" dirty="0"/>
          </a:p>
          <a:p>
            <a:r>
              <a:rPr lang="en-US" dirty="0"/>
              <a:t>Value-based words: free, premium, sale, save, deal</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19</a:t>
            </a:fld>
            <a:endParaRPr lang="en-CA" dirty="0"/>
          </a:p>
        </p:txBody>
      </p:sp>
    </p:spTree>
    <p:extLst>
      <p:ext uri="{BB962C8B-B14F-4D97-AF65-F5344CB8AC3E}">
        <p14:creationId xmlns:p14="http://schemas.microsoft.com/office/powerpoint/2010/main" val="28642447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20</a:t>
            </a:fld>
            <a:endParaRPr lang="en-CA" dirty="0"/>
          </a:p>
        </p:txBody>
      </p:sp>
    </p:spTree>
    <p:extLst>
      <p:ext uri="{BB962C8B-B14F-4D97-AF65-F5344CB8AC3E}">
        <p14:creationId xmlns:p14="http://schemas.microsoft.com/office/powerpoint/2010/main" val="2950920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b="1" dirty="0">
                <a:effectLst/>
                <a:latin typeface="Calibri" panose="020F0502020204030204" pitchFamily="34" charset="0"/>
                <a:ea typeface="Times New Roman" panose="02020603050405020304" pitchFamily="18" charset="0"/>
                <a:cs typeface="Calibri" panose="020F0502020204030204" pitchFamily="34" charset="0"/>
              </a:rPr>
              <a:t>Digital Media Literacy</a:t>
            </a:r>
          </a:p>
          <a:p>
            <a:endParaRPr lang="en-CA" sz="1800" b="1" dirty="0">
              <a:effectLst/>
              <a:latin typeface="Calibri" panose="020F0502020204030204" pitchFamily="34" charset="0"/>
              <a:ea typeface="Times New Roman" panose="02020603050405020304" pitchFamily="18" charset="0"/>
              <a:cs typeface="Calibri" panose="020F0502020204030204" pitchFamily="34" charset="0"/>
            </a:endParaRPr>
          </a:p>
          <a:p>
            <a:r>
              <a:rPr lang="en-CA" sz="2800" b="1" i="0" dirty="0">
                <a:solidFill>
                  <a:srgbClr val="222426"/>
                </a:solidFill>
                <a:effectLst/>
                <a:latin typeface="Open Sans" panose="020B0606030504020204" pitchFamily="34" charset="0"/>
              </a:rPr>
              <a:t>A2.5 </a:t>
            </a:r>
          </a:p>
          <a:p>
            <a:r>
              <a:rPr lang="en-CA" sz="2800" b="0" i="0" dirty="0">
                <a:solidFill>
                  <a:srgbClr val="222426"/>
                </a:solidFill>
                <a:effectLst/>
                <a:latin typeface="Open Sans" panose="020B0606030504020204" pitchFamily="34" charset="0"/>
              </a:rPr>
              <a:t>demonstrate an understanding of the interrelationships between the form, message, and context of a text, the audience, and the creator</a:t>
            </a:r>
          </a:p>
          <a:p>
            <a:r>
              <a:rPr lang="en-CA" sz="4000" b="1" i="0" dirty="0">
                <a:solidFill>
                  <a:srgbClr val="222426"/>
                </a:solidFill>
                <a:effectLst/>
                <a:latin typeface="Open Sans" panose="020B0606030504020204" pitchFamily="34" charset="0"/>
              </a:rPr>
              <a:t>A2.6 </a:t>
            </a:r>
          </a:p>
          <a:p>
            <a:r>
              <a:rPr lang="en-CA" sz="4000" b="0" i="0" dirty="0">
                <a:solidFill>
                  <a:srgbClr val="222426"/>
                </a:solidFill>
                <a:effectLst/>
                <a:latin typeface="Open Sans" panose="020B0606030504020204" pitchFamily="34" charset="0"/>
              </a:rPr>
              <a:t>use digital and media tools to support stages of the design process and to develop creative solutions to authentic, real-world problems</a:t>
            </a:r>
          </a:p>
          <a:p>
            <a:br>
              <a:rPr lang="en-CA" sz="4000" dirty="0"/>
            </a:br>
            <a:r>
              <a:rPr lang="en-CA" sz="1800" b="1" dirty="0">
                <a:effectLst/>
                <a:latin typeface="Calibri" panose="020F0502020204030204" pitchFamily="34" charset="0"/>
                <a:ea typeface="Times New Roman" panose="02020603050405020304" pitchFamily="18" charset="0"/>
                <a:cs typeface="Calibri" panose="020F0502020204030204" pitchFamily="34" charset="0"/>
              </a:rPr>
              <a:t>Visual Arts Curriculum</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D</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effectLst/>
                <a:latin typeface="Calibri" panose="020F0502020204030204" pitchFamily="34" charset="0"/>
                <a:ea typeface="Times New Roman" panose="02020603050405020304" pitchFamily="18" charset="0"/>
                <a:cs typeface="Calibri" panose="020F0502020204030204" pitchFamily="34" charset="0"/>
              </a:rPr>
              <a:t>D1.4</a:t>
            </a:r>
            <a:r>
              <a:rPr lang="en-CA" sz="1800" dirty="0">
                <a:effectLst/>
                <a:latin typeface="Calibri" panose="020F0502020204030204" pitchFamily="34" charset="0"/>
                <a:ea typeface="Times New Roman" panose="02020603050405020304" pitchFamily="18" charset="0"/>
                <a:cs typeface="Calibri" panose="020F0502020204030204" pitchFamily="34" charset="0"/>
              </a:rPr>
              <a:t> Use a variety of materials, tools, and techniques to respond to design challenges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D2.1</a:t>
            </a:r>
            <a:r>
              <a:rPr lang="en-CA" sz="1800" dirty="0">
                <a:effectLst/>
                <a:latin typeface="Calibri" panose="020F0502020204030204" pitchFamily="34" charset="0"/>
                <a:ea typeface="Times New Roman" panose="02020603050405020304" pitchFamily="18" charset="0"/>
                <a:cs typeface="Calibri" panose="020F0502020204030204" pitchFamily="34" charset="0"/>
              </a:rPr>
              <a:t> Express personal feelings and ideas about art experiences and images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D2.2</a:t>
            </a:r>
            <a:r>
              <a:rPr lang="en-CA" sz="1800" dirty="0">
                <a:effectLst/>
                <a:latin typeface="Calibri" panose="020F0502020204030204" pitchFamily="34" charset="0"/>
                <a:ea typeface="Times New Roman" panose="02020603050405020304" pitchFamily="18" charset="0"/>
                <a:cs typeface="Calibri" panose="020F0502020204030204" pitchFamily="34" charset="0"/>
              </a:rPr>
              <a:t> Explain how elements and principles of design are used to communicate meaning or understanding in their own and others’ art work</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D2.3</a:t>
            </a:r>
            <a:r>
              <a:rPr lang="en-CA" sz="1800" dirty="0">
                <a:effectLst/>
                <a:latin typeface="Calibri" panose="020F0502020204030204" pitchFamily="34" charset="0"/>
                <a:ea typeface="Times New Roman" panose="02020603050405020304" pitchFamily="18" charset="0"/>
                <a:cs typeface="Calibri" panose="020F0502020204030204" pitchFamily="34" charset="0"/>
              </a:rPr>
              <a:t> Demonstrate an awareness of the meaning of signs and symbols encountered in their daily lives and in works of art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D3.1</a:t>
            </a:r>
            <a:r>
              <a:rPr lang="en-CA" sz="1800" dirty="0">
                <a:effectLst/>
                <a:latin typeface="Calibri" panose="020F0502020204030204" pitchFamily="34" charset="0"/>
                <a:ea typeface="Times New Roman" panose="02020603050405020304" pitchFamily="18" charset="0"/>
                <a:cs typeface="Calibri" panose="020F0502020204030204" pitchFamily="34" charset="0"/>
              </a:rPr>
              <a:t> Identify and describe a variety of visual art forms they see in their home, at school, in the community, and in visual arts experiences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Language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A Literacy Connections and Applications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A2.6 </a:t>
            </a:r>
            <a:r>
              <a:rPr lang="en-CA" sz="1800" dirty="0">
                <a:effectLst/>
                <a:latin typeface="Calibri" panose="020F0502020204030204" pitchFamily="34" charset="0"/>
                <a:ea typeface="Times New Roman" panose="02020603050405020304" pitchFamily="18" charset="0"/>
                <a:cs typeface="Calibri" panose="020F0502020204030204" pitchFamily="34" charset="0"/>
              </a:rPr>
              <a:t>Use digital and media tools to support stages of the design process and to develop creative solutions to authentic, real-world problems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sz="1800" b="1" dirty="0">
              <a:effectLst/>
              <a:latin typeface="Calibri" panose="020F0502020204030204" pitchFamily="34" charset="0"/>
              <a:ea typeface="Times New Roman" panose="02020603050405020304" pitchFamily="18" charset="0"/>
              <a:cs typeface="Calibri" panose="020F0502020204030204" pitchFamily="34"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B Foundations of Language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B1.9</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Identify some of the presentation strategies used in oral texts and explain how they influence the audience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B2.2</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Demonstrate an understanding of appropriate speaking behaviour in a variety of situations, including small and large-group discussions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B2.3</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Communicate orally in a clear, coherent manner, presenting ideas, opinions, and information in a logical sequence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Agriculture/Agri-Foods Themes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3495"/>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Students describe the benefits of grain as they design and write promotional material and packaging for their granola bars. They will consider how to appeal to people and persuade them to buy their grain-based products.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a:p>
        </p:txBody>
      </p:sp>
    </p:spTree>
    <p:extLst>
      <p:ext uri="{BB962C8B-B14F-4D97-AF65-F5344CB8AC3E}">
        <p14:creationId xmlns:p14="http://schemas.microsoft.com/office/powerpoint/2010/main" val="22376825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message can be </a:t>
            </a:r>
            <a:r>
              <a:rPr lang="en-US" u="sng" dirty="0"/>
              <a:t>overt</a:t>
            </a:r>
            <a:r>
              <a:rPr lang="en-US" dirty="0"/>
              <a:t> – when the message is obvious to the audience. The message is said, shown, or written.  </a:t>
            </a:r>
          </a:p>
          <a:p>
            <a:pPr marL="0" indent="0">
              <a:buNone/>
            </a:pPr>
            <a:endParaRPr lang="en-US" dirty="0"/>
          </a:p>
          <a:p>
            <a:r>
              <a:rPr lang="en-US" dirty="0"/>
              <a:t>A message can be </a:t>
            </a:r>
            <a:r>
              <a:rPr lang="en-US" u="sng" dirty="0"/>
              <a:t>implied</a:t>
            </a:r>
            <a:r>
              <a:rPr lang="en-US" dirty="0"/>
              <a:t> – an idea that is suggested but not actually said.  </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21</a:t>
            </a:fld>
            <a:endParaRPr lang="en-CA" dirty="0"/>
          </a:p>
        </p:txBody>
      </p:sp>
    </p:spTree>
    <p:extLst>
      <p:ext uri="{BB962C8B-B14F-4D97-AF65-F5344CB8AC3E}">
        <p14:creationId xmlns:p14="http://schemas.microsoft.com/office/powerpoint/2010/main" val="1464273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students have had a few minutes to offer opinions, draw their attention (if they haven’t done so) to the slogan on the package – the quicker picker upper – and the messaging next to the logo on the right, with its emphasis on the words “good” and “rewards.”</a:t>
            </a:r>
          </a:p>
          <a:p>
            <a:r>
              <a:rPr lang="en-US" dirty="0"/>
              <a:t>Ask if seeing these details changes their first opinions</a:t>
            </a:r>
          </a:p>
        </p:txBody>
      </p:sp>
      <p:sp>
        <p:nvSpPr>
          <p:cNvPr id="4" name="Slide Number Placeholder 3"/>
          <p:cNvSpPr>
            <a:spLocks noGrp="1"/>
          </p:cNvSpPr>
          <p:nvPr>
            <p:ph type="sldNum" sz="quarter" idx="5"/>
          </p:nvPr>
        </p:nvSpPr>
        <p:spPr/>
        <p:txBody>
          <a:bodyPr/>
          <a:lstStyle/>
          <a:p>
            <a:fld id="{A1152B4D-80B6-452C-A7D7-277FD7B18C08}" type="slidenum">
              <a:rPr lang="en-CA" smtClean="0"/>
              <a:t>22</a:t>
            </a:fld>
            <a:endParaRPr lang="en-CA" dirty="0"/>
          </a:p>
        </p:txBody>
      </p:sp>
    </p:spTree>
    <p:extLst>
      <p:ext uri="{BB962C8B-B14F-4D97-AF65-F5344CB8AC3E}">
        <p14:creationId xmlns:p14="http://schemas.microsoft.com/office/powerpoint/2010/main" val="2327468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Unique Selling Point</a:t>
            </a:r>
          </a:p>
          <a:p>
            <a:pPr marL="0" indent="0">
              <a:lnSpc>
                <a:spcPct val="125000"/>
              </a:lnSpc>
              <a:spcBef>
                <a:spcPts val="2400"/>
              </a:spcBef>
              <a:buFont typeface="Arial" panose="020B0604020202020204" pitchFamily="34" charset="0"/>
              <a:buNone/>
            </a:pPr>
            <a:r>
              <a:rPr lang="en-US" sz="1200" dirty="0"/>
              <a:t>Introduce the idea of a “Unique Selling Point” (USP) or something they can offer consumers that is different from the competition. Have them consider a customer need they can meet that is not being met.</a:t>
            </a:r>
          </a:p>
          <a:p>
            <a:pPr marL="0" indent="0">
              <a:lnSpc>
                <a:spcPct val="125000"/>
              </a:lnSpc>
              <a:spcBef>
                <a:spcPts val="2400"/>
              </a:spcBef>
              <a:buFont typeface="Arial" panose="020B0604020202020204" pitchFamily="34" charset="0"/>
              <a:buNone/>
            </a:pPr>
            <a:endParaRPr lang="en-US" sz="1200" dirty="0"/>
          </a:p>
          <a:p>
            <a:pPr marL="0" indent="0">
              <a:lnSpc>
                <a:spcPct val="125000"/>
              </a:lnSpc>
              <a:spcBef>
                <a:spcPts val="2400"/>
              </a:spcBef>
              <a:buFont typeface="Arial" panose="020B0604020202020204" pitchFamily="34" charset="0"/>
              <a:buNone/>
            </a:pPr>
            <a:r>
              <a:rPr lang="en-US" sz="1200" dirty="0"/>
              <a:t>Ask students to consider what their USP will be. Will it be a different shape bar? Will they use a high-</a:t>
            </a:r>
            <a:r>
              <a:rPr lang="en-CA" sz="1200" noProof="0" dirty="0"/>
              <a:t>fibre</a:t>
            </a:r>
            <a:r>
              <a:rPr lang="en-US" sz="1200" dirty="0"/>
              <a:t> recipe? Will their bar be made entirely with locally grown ingredients?</a:t>
            </a:r>
          </a:p>
          <a:p>
            <a:pPr marL="0" indent="0">
              <a:lnSpc>
                <a:spcPct val="125000"/>
              </a:lnSpc>
              <a:spcBef>
                <a:spcPts val="2400"/>
              </a:spcBef>
              <a:buFont typeface="Arial" panose="020B0604020202020204" pitchFamily="34" charset="0"/>
              <a:buNone/>
            </a:pPr>
            <a:endParaRPr lang="en-US" sz="1200" dirty="0"/>
          </a:p>
          <a:p>
            <a:pPr marL="0" indent="0">
              <a:lnSpc>
                <a:spcPct val="125000"/>
              </a:lnSpc>
              <a:spcBef>
                <a:spcPts val="2400"/>
              </a:spcBef>
              <a:buFont typeface="Arial" panose="020B0604020202020204" pitchFamily="34" charset="0"/>
              <a:buNone/>
            </a:pPr>
            <a:r>
              <a:rPr lang="en-US" sz="1200" dirty="0"/>
              <a:t>Give the children guidance as they make their choices to ensure their ideas will be achievable with the resources and time available.</a:t>
            </a:r>
            <a:endParaRPr lang="en-CA"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23</a:t>
            </a:fld>
            <a:endParaRPr lang="en-CA" dirty="0"/>
          </a:p>
        </p:txBody>
      </p:sp>
    </p:spTree>
    <p:extLst>
      <p:ext uri="{BB962C8B-B14F-4D97-AF65-F5344CB8AC3E}">
        <p14:creationId xmlns:p14="http://schemas.microsoft.com/office/powerpoint/2010/main" val="1713744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Promoting Your Product</a:t>
            </a:r>
          </a:p>
          <a:p>
            <a:pPr marL="171450" indent="-171450">
              <a:lnSpc>
                <a:spcPct val="125000"/>
              </a:lnSpc>
              <a:spcBef>
                <a:spcPts val="2400"/>
              </a:spcBef>
              <a:buFont typeface="Arial" panose="020B0604020202020204" pitchFamily="34" charset="0"/>
              <a:buChar char="•"/>
            </a:pPr>
            <a:r>
              <a:rPr lang="en-US" sz="1200" dirty="0"/>
              <a:t>Ask students to take inspiration from the promotional material they have examined to design their own written advertisement for their product. </a:t>
            </a:r>
          </a:p>
          <a:p>
            <a:pPr marL="171450" indent="-171450">
              <a:lnSpc>
                <a:spcPct val="125000"/>
              </a:lnSpc>
              <a:spcBef>
                <a:spcPts val="2400"/>
              </a:spcBef>
              <a:buFont typeface="Arial" panose="020B0604020202020204" pitchFamily="34" charset="0"/>
              <a:buChar char="•"/>
            </a:pPr>
            <a:r>
              <a:rPr lang="en-US" sz="1200" dirty="0"/>
              <a:t>Remind them to describe/explain how their product is better than their competitors’ products—their USP. </a:t>
            </a:r>
          </a:p>
          <a:p>
            <a:pPr marL="171450" indent="-171450">
              <a:lnSpc>
                <a:spcPct val="125000"/>
              </a:lnSpc>
              <a:spcBef>
                <a:spcPts val="2400"/>
              </a:spcBef>
              <a:buFont typeface="Arial" panose="020B0604020202020204" pitchFamily="34" charset="0"/>
              <a:buChar char="•"/>
            </a:pPr>
            <a:r>
              <a:rPr lang="en-US" sz="1200" dirty="0"/>
              <a:t>Remind them to consider whether the price, food miles, and nutritional benefits they researched in previous stages matters to their target audience.</a:t>
            </a:r>
          </a:p>
          <a:p>
            <a:pPr marL="171450" indent="-171450">
              <a:lnSpc>
                <a:spcPct val="125000"/>
              </a:lnSpc>
              <a:spcBef>
                <a:spcPts val="2400"/>
              </a:spcBef>
              <a:buFont typeface="Arial" panose="020B0604020202020204" pitchFamily="34" charset="0"/>
              <a:buChar char="•"/>
            </a:pPr>
            <a:r>
              <a:rPr lang="en-US" sz="1200" dirty="0"/>
              <a:t>Remind them to include the price and special offers (e.g., lower introductory price, buy one get one free). </a:t>
            </a:r>
          </a:p>
          <a:p>
            <a:pPr marL="171450" indent="-171450">
              <a:lnSpc>
                <a:spcPct val="125000"/>
              </a:lnSpc>
              <a:spcBef>
                <a:spcPts val="2400"/>
              </a:spcBef>
              <a:buFont typeface="Arial" panose="020B0604020202020204" pitchFamily="34" charset="0"/>
              <a:buChar char="•"/>
            </a:pPr>
            <a:r>
              <a:rPr lang="en-US" sz="1200" dirty="0"/>
              <a:t>Programs such as Google Drawing, Slides Students, Adobe Express, </a:t>
            </a:r>
            <a:r>
              <a:rPr lang="en-US" sz="1200" dirty="0" err="1"/>
              <a:t>Piccollage</a:t>
            </a:r>
            <a:r>
              <a:rPr lang="en-US" sz="1200" dirty="0"/>
              <a:t> or Canva could be used for this task.</a:t>
            </a:r>
          </a:p>
        </p:txBody>
      </p:sp>
      <p:sp>
        <p:nvSpPr>
          <p:cNvPr id="4" name="Slide Number Placeholder 3"/>
          <p:cNvSpPr>
            <a:spLocks noGrp="1"/>
          </p:cNvSpPr>
          <p:nvPr>
            <p:ph type="sldNum" sz="quarter" idx="5"/>
          </p:nvPr>
        </p:nvSpPr>
        <p:spPr/>
        <p:txBody>
          <a:bodyPr/>
          <a:lstStyle/>
          <a:p>
            <a:fld id="{A1152B4D-80B6-452C-A7D7-277FD7B18C08}" type="slidenum">
              <a:rPr lang="en-CA" smtClean="0"/>
              <a:t>24</a:t>
            </a:fld>
            <a:endParaRPr lang="en-CA"/>
          </a:p>
        </p:txBody>
      </p:sp>
    </p:spTree>
    <p:extLst>
      <p:ext uri="{BB962C8B-B14F-4D97-AF65-F5344CB8AC3E}">
        <p14:creationId xmlns:p14="http://schemas.microsoft.com/office/powerpoint/2010/main" val="21455469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25</a:t>
            </a:fld>
            <a:endParaRPr lang="en-CA"/>
          </a:p>
        </p:txBody>
      </p:sp>
    </p:spTree>
    <p:extLst>
      <p:ext uri="{BB962C8B-B14F-4D97-AF65-F5344CB8AC3E}">
        <p14:creationId xmlns:p14="http://schemas.microsoft.com/office/powerpoint/2010/main" val="2988927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Perform Your Promotion</a:t>
            </a:r>
          </a:p>
          <a:p>
            <a:pPr marL="171450" indent="-171450">
              <a:lnSpc>
                <a:spcPct val="125000"/>
              </a:lnSpc>
              <a:spcBef>
                <a:spcPts val="2400"/>
              </a:spcBef>
              <a:buFont typeface="Arial" panose="020B0604020202020204" pitchFamily="34" charset="0"/>
              <a:buChar char="•"/>
            </a:pPr>
            <a:r>
              <a:rPr lang="en-US" sz="1200" dirty="0">
                <a:solidFill>
                  <a:schemeClr val="tx1"/>
                </a:solidFill>
              </a:rPr>
              <a:t>Ask students to work in their business groups to plan and perform a television or radio advertisement for their product. </a:t>
            </a:r>
          </a:p>
          <a:p>
            <a:pPr marL="171450" indent="-171450">
              <a:lnSpc>
                <a:spcPct val="125000"/>
              </a:lnSpc>
              <a:spcBef>
                <a:spcPts val="2400"/>
              </a:spcBef>
              <a:buFont typeface="Arial" panose="020B0604020202020204" pitchFamily="34" charset="0"/>
              <a:buChar char="•"/>
            </a:pPr>
            <a:r>
              <a:rPr lang="en-US" sz="1200" dirty="0">
                <a:solidFill>
                  <a:schemeClr val="tx1"/>
                </a:solidFill>
              </a:rPr>
              <a:t>Remind them to speak clearly, not too fast, and at normal volume when they are presenting. </a:t>
            </a:r>
          </a:p>
          <a:p>
            <a:pPr marL="171450" indent="-171450">
              <a:lnSpc>
                <a:spcPct val="125000"/>
              </a:lnSpc>
              <a:spcBef>
                <a:spcPts val="2400"/>
              </a:spcBef>
              <a:buFont typeface="Arial" panose="020B0604020202020204" pitchFamily="34" charset="0"/>
              <a:buChar char="•"/>
            </a:pPr>
            <a:r>
              <a:rPr lang="en-US" sz="1200" dirty="0">
                <a:solidFill>
                  <a:schemeClr val="tx1"/>
                </a:solidFill>
              </a:rPr>
              <a:t>Assess spoken language during their performance. </a:t>
            </a:r>
          </a:p>
          <a:p>
            <a:pPr marL="171450" indent="-171450">
              <a:lnSpc>
                <a:spcPct val="125000"/>
              </a:lnSpc>
              <a:spcBef>
                <a:spcPts val="2400"/>
              </a:spcBef>
              <a:buFont typeface="Arial" panose="020B0604020202020204" pitchFamily="34" charset="0"/>
              <a:buChar char="•"/>
            </a:pPr>
            <a:r>
              <a:rPr lang="en-US" sz="1200" dirty="0">
                <a:solidFill>
                  <a:schemeClr val="tx1"/>
                </a:solidFill>
              </a:rPr>
              <a:t>Free Audacity, We Video or </a:t>
            </a:r>
            <a:r>
              <a:rPr lang="en-US" sz="1200" dirty="0" err="1">
                <a:solidFill>
                  <a:schemeClr val="tx1"/>
                </a:solidFill>
              </a:rPr>
              <a:t>CapCut</a:t>
            </a:r>
            <a:r>
              <a:rPr lang="en-US" sz="1200" dirty="0">
                <a:solidFill>
                  <a:schemeClr val="tx1"/>
                </a:solidFill>
              </a:rPr>
              <a:t> or other software could be used to record their ads and do basic edits, including removing mistakes, adjusting volume, and adding music and/or sound effects. These could be played as part of the bake sale activity in the next stage.</a:t>
            </a:r>
            <a:endParaRPr lang="en-CA"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27</a:t>
            </a:fld>
            <a:endParaRPr lang="en-CA"/>
          </a:p>
        </p:txBody>
      </p:sp>
    </p:spTree>
    <p:extLst>
      <p:ext uri="{BB962C8B-B14F-4D97-AF65-F5344CB8AC3E}">
        <p14:creationId xmlns:p14="http://schemas.microsoft.com/office/powerpoint/2010/main" val="36789850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29</a:t>
            </a:fld>
            <a:endParaRPr lang="en-CA"/>
          </a:p>
        </p:txBody>
      </p:sp>
    </p:spTree>
    <p:extLst>
      <p:ext uri="{BB962C8B-B14F-4D97-AF65-F5344CB8AC3E}">
        <p14:creationId xmlns:p14="http://schemas.microsoft.com/office/powerpoint/2010/main" val="3449494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11CCE-98D9-6A0C-3DC0-F3C08EF381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3A767-769E-61AF-2B28-88A486E1C0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041975-E074-84AF-A54C-B09E13DED6E6}"/>
              </a:ext>
            </a:extLst>
          </p:cNvPr>
          <p:cNvSpPr>
            <a:spLocks noGrp="1"/>
          </p:cNvSpPr>
          <p:nvPr>
            <p:ph type="body" idx="1"/>
          </p:nvPr>
        </p:nvSpPr>
        <p:spPr/>
        <p:txBody>
          <a:bodyPr/>
          <a:lstStyle/>
          <a:p>
            <a:r>
              <a:rPr lang="en-CA" sz="1800" b="1" dirty="0">
                <a:effectLst/>
                <a:latin typeface="Calibri" panose="020F0502020204030204" pitchFamily="34" charset="0"/>
                <a:ea typeface="Times New Roman" panose="02020603050405020304" pitchFamily="18" charset="0"/>
                <a:cs typeface="Calibri" panose="020F0502020204030204" pitchFamily="34" charset="0"/>
              </a:rPr>
              <a:t>Visual Arts Curriculum</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D</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effectLst/>
                <a:latin typeface="Calibri" panose="020F0502020204030204" pitchFamily="34" charset="0"/>
                <a:ea typeface="Times New Roman" panose="02020603050405020304" pitchFamily="18" charset="0"/>
                <a:cs typeface="Calibri" panose="020F0502020204030204" pitchFamily="34" charset="0"/>
              </a:rPr>
              <a:t>D1.4</a:t>
            </a:r>
            <a:r>
              <a:rPr lang="en-CA" sz="1800" dirty="0">
                <a:effectLst/>
                <a:latin typeface="Calibri" panose="020F0502020204030204" pitchFamily="34" charset="0"/>
                <a:ea typeface="Times New Roman" panose="02020603050405020304" pitchFamily="18" charset="0"/>
                <a:cs typeface="Calibri" panose="020F0502020204030204" pitchFamily="34" charset="0"/>
              </a:rPr>
              <a:t> Use a variety of materials, tools, and techniques to respond to design challenges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D2.1</a:t>
            </a:r>
            <a:r>
              <a:rPr lang="en-CA" sz="1800" dirty="0">
                <a:effectLst/>
                <a:latin typeface="Calibri" panose="020F0502020204030204" pitchFamily="34" charset="0"/>
                <a:ea typeface="Times New Roman" panose="02020603050405020304" pitchFamily="18" charset="0"/>
                <a:cs typeface="Calibri" panose="020F0502020204030204" pitchFamily="34" charset="0"/>
              </a:rPr>
              <a:t> Express personal feelings and ideas about art experiences and images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D2.2</a:t>
            </a:r>
            <a:r>
              <a:rPr lang="en-CA" sz="1800" dirty="0">
                <a:effectLst/>
                <a:latin typeface="Calibri" panose="020F0502020204030204" pitchFamily="34" charset="0"/>
                <a:ea typeface="Times New Roman" panose="02020603050405020304" pitchFamily="18" charset="0"/>
                <a:cs typeface="Calibri" panose="020F0502020204030204" pitchFamily="34" charset="0"/>
              </a:rPr>
              <a:t> Explain how elements and principles of design are used to communicate meaning or understanding in their own and others’ art work</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D2.3</a:t>
            </a:r>
            <a:r>
              <a:rPr lang="en-CA" sz="1800" dirty="0">
                <a:effectLst/>
                <a:latin typeface="Calibri" panose="020F0502020204030204" pitchFamily="34" charset="0"/>
                <a:ea typeface="Times New Roman" panose="02020603050405020304" pitchFamily="18" charset="0"/>
                <a:cs typeface="Calibri" panose="020F0502020204030204" pitchFamily="34" charset="0"/>
              </a:rPr>
              <a:t> Demonstrate an awareness of the meaning of signs and symbols encountered in their daily lives and in works of art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D3.1</a:t>
            </a:r>
            <a:r>
              <a:rPr lang="en-CA" sz="1800" dirty="0">
                <a:effectLst/>
                <a:latin typeface="Calibri" panose="020F0502020204030204" pitchFamily="34" charset="0"/>
                <a:ea typeface="Times New Roman" panose="02020603050405020304" pitchFamily="18" charset="0"/>
                <a:cs typeface="Calibri" panose="020F0502020204030204" pitchFamily="34" charset="0"/>
              </a:rPr>
              <a:t> Identify and describe a variety of visual art forms they see in their home, at school, in the community, and in visual arts experiences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Language Curriculum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A Literacy Connections and Applications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A2.6 </a:t>
            </a:r>
            <a:r>
              <a:rPr lang="en-CA" sz="1800" dirty="0">
                <a:effectLst/>
                <a:latin typeface="Calibri" panose="020F0502020204030204" pitchFamily="34" charset="0"/>
                <a:ea typeface="Times New Roman" panose="02020603050405020304" pitchFamily="18" charset="0"/>
                <a:cs typeface="Calibri" panose="020F0502020204030204" pitchFamily="34" charset="0"/>
              </a:rPr>
              <a:t>Use digital and media tools to support stages of the design process and to develop creative solutions to authentic, real-world problems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Strand B Foundations of Language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B1.9</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Identify some of the presentation strategies used in oral texts and explain how they influence the audience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B2.2</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Demonstrate an understanding of appropriate speaking behaviour in a variety of situations, including small and large-group discussions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B2.3</a:t>
            </a:r>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Communicate orally in a clear, coherent manner, presenting ideas, opinions, and information in a logical sequence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dirty="0">
                <a:effectLst/>
                <a:latin typeface="Calibri" panose="020F0502020204030204" pitchFamily="34" charset="0"/>
                <a:ea typeface="Times New Roman" panose="02020603050405020304" pitchFamily="18"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1" dirty="0">
                <a:effectLst/>
                <a:latin typeface="Calibri" panose="020F0502020204030204" pitchFamily="34" charset="0"/>
                <a:ea typeface="Times New Roman" panose="02020603050405020304" pitchFamily="18" charset="0"/>
                <a:cs typeface="Calibri" panose="020F0502020204030204" pitchFamily="34" charset="0"/>
              </a:rPr>
              <a:t>Agriculture/Agri-Foods Themes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3495"/>
            <a:r>
              <a:rPr lang="en-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Students describe the benefits of grain as they design and write promotional material and packaging for their granola bars. They will consider how to appeal to people and persuade them to buy their grain-based products.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9EEFE5B0-1C03-FC14-AD41-8C1C144CEEB9}"/>
              </a:ext>
            </a:extLst>
          </p:cNvPr>
          <p:cNvSpPr>
            <a:spLocks noGrp="1"/>
          </p:cNvSpPr>
          <p:nvPr>
            <p:ph type="sldNum" sz="quarter" idx="5"/>
          </p:nvPr>
        </p:nvSpPr>
        <p:spPr/>
        <p:txBody>
          <a:bodyPr/>
          <a:lstStyle/>
          <a:p>
            <a:fld id="{A1152B4D-80B6-452C-A7D7-277FD7B18C08}" type="slidenum">
              <a:rPr lang="en-CA" smtClean="0"/>
              <a:t>4</a:t>
            </a:fld>
            <a:endParaRPr lang="en-CA"/>
          </a:p>
        </p:txBody>
      </p:sp>
    </p:spTree>
    <p:extLst>
      <p:ext uri="{BB962C8B-B14F-4D97-AF65-F5344CB8AC3E}">
        <p14:creationId xmlns:p14="http://schemas.microsoft.com/office/powerpoint/2010/main" val="906097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dirty="0"/>
          </a:p>
        </p:txBody>
      </p:sp>
    </p:spTree>
    <p:extLst>
      <p:ext uri="{BB962C8B-B14F-4D97-AF65-F5344CB8AC3E}">
        <p14:creationId xmlns:p14="http://schemas.microsoft.com/office/powerpoint/2010/main" val="219677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tx1"/>
                </a:solidFill>
                <a:latin typeface="+mn-lt"/>
              </a:rPr>
              <a:t>Learning Objectives</a:t>
            </a:r>
          </a:p>
          <a:p>
            <a:pPr marL="171450" lvl="0" indent="-171450" algn="l" rtl="0">
              <a:lnSpc>
                <a:spcPct val="107916"/>
              </a:lnSpc>
              <a:spcBef>
                <a:spcPts val="0"/>
              </a:spcBef>
              <a:spcAft>
                <a:spcPts val="0"/>
              </a:spcAft>
              <a:buSzPts val="1800"/>
              <a:buFont typeface="Arial" panose="020B0604020202020204" pitchFamily="34" charset="0"/>
              <a:buChar char="•"/>
            </a:pPr>
            <a:r>
              <a:rPr lang="en-US" sz="1200" dirty="0"/>
              <a:t>Decide on a selling price.</a:t>
            </a:r>
          </a:p>
          <a:p>
            <a:pPr marL="171450" lvl="0" indent="-171450" algn="l" rtl="0">
              <a:lnSpc>
                <a:spcPct val="107916"/>
              </a:lnSpc>
              <a:spcBef>
                <a:spcPts val="0"/>
              </a:spcBef>
              <a:spcAft>
                <a:spcPts val="0"/>
              </a:spcAft>
              <a:buSzPts val="1800"/>
              <a:buFont typeface="Arial" panose="020B0604020202020204" pitchFamily="34" charset="0"/>
              <a:buChar char="•"/>
            </a:pPr>
            <a:r>
              <a:rPr lang="en-US" sz="1200" dirty="0"/>
              <a:t>Calculate profit.</a:t>
            </a:r>
          </a:p>
          <a:p>
            <a:pPr marL="171450" lvl="0" indent="-171450" algn="l" rtl="0">
              <a:lnSpc>
                <a:spcPct val="107916"/>
              </a:lnSpc>
              <a:spcBef>
                <a:spcPts val="0"/>
              </a:spcBef>
              <a:spcAft>
                <a:spcPts val="0"/>
              </a:spcAft>
              <a:buSzPts val="1800"/>
              <a:buFont typeface="Arial" panose="020B0604020202020204" pitchFamily="34" charset="0"/>
              <a:buChar char="•"/>
            </a:pPr>
            <a:r>
              <a:rPr lang="en-US" sz="1200" dirty="0"/>
              <a:t>Promote a food product. </a:t>
            </a:r>
            <a:endParaRPr lang="en-US" sz="1200" dirty="0">
              <a:solidFill>
                <a:srgbClr val="000000"/>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dirty="0"/>
          </a:p>
        </p:txBody>
      </p:sp>
    </p:spTree>
    <p:extLst>
      <p:ext uri="{BB962C8B-B14F-4D97-AF65-F5344CB8AC3E}">
        <p14:creationId xmlns:p14="http://schemas.microsoft.com/office/powerpoint/2010/main" val="850832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will enjoy this </a:t>
            </a:r>
            <a:r>
              <a:rPr lang="en-US" dirty="0" err="1"/>
              <a:t>TVOKids</a:t>
            </a:r>
            <a:r>
              <a:rPr lang="en-US" dirty="0"/>
              <a:t> video about creating the hype!</a:t>
            </a:r>
          </a:p>
          <a:p>
            <a:endParaRPr lang="en-US" dirty="0"/>
          </a:p>
          <a:p>
            <a:r>
              <a:rPr lang="en-US" dirty="0"/>
              <a:t>https://youtu.be/qrX2zrKZdJA?si=zVK-gbeICaMNvk80  (2:00)</a:t>
            </a:r>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a:p>
        </p:txBody>
      </p:sp>
    </p:spTree>
    <p:extLst>
      <p:ext uri="{BB962C8B-B14F-4D97-AF65-F5344CB8AC3E}">
        <p14:creationId xmlns:p14="http://schemas.microsoft.com/office/powerpoint/2010/main" val="1607562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 students that we are going to work on building promotion plans for their business.  </a:t>
            </a:r>
          </a:p>
          <a:p>
            <a:pPr marL="0" indent="0">
              <a:lnSpc>
                <a:spcPct val="100000"/>
              </a:lnSpc>
              <a:spcBef>
                <a:spcPts val="0"/>
              </a:spcBef>
              <a:buClr>
                <a:schemeClr val="dk1"/>
              </a:buClr>
              <a:buSzPct val="100000"/>
              <a:buNone/>
            </a:pPr>
            <a:endParaRPr lang="en-US" sz="1200" b="1" dirty="0">
              <a:solidFill>
                <a:schemeClr val="tx1"/>
              </a:solidFill>
            </a:endParaRPr>
          </a:p>
          <a:p>
            <a:pPr marL="0" indent="0">
              <a:lnSpc>
                <a:spcPct val="100000"/>
              </a:lnSpc>
              <a:spcBef>
                <a:spcPts val="0"/>
              </a:spcBef>
              <a:buClr>
                <a:schemeClr val="dk1"/>
              </a:buClr>
              <a:buSzPct val="100000"/>
              <a:buNone/>
            </a:pPr>
            <a:r>
              <a:rPr lang="en-US" sz="1200" dirty="0">
                <a:solidFill>
                  <a:schemeClr val="tx1"/>
                </a:solidFill>
              </a:rPr>
              <a:t>Promotion tells people what is good about a product and why it is better than similar products. </a:t>
            </a:r>
          </a:p>
          <a:p>
            <a:pPr marL="0" indent="0">
              <a:lnSpc>
                <a:spcPct val="100000"/>
              </a:lnSpc>
              <a:spcBef>
                <a:spcPts val="0"/>
              </a:spcBef>
              <a:buClr>
                <a:schemeClr val="dk1"/>
              </a:buClr>
              <a:buSzPct val="100000"/>
              <a:buNone/>
            </a:pPr>
            <a:endParaRPr lang="en-US" sz="1200" dirty="0">
              <a:solidFill>
                <a:schemeClr val="tx1"/>
              </a:solidFill>
            </a:endParaRPr>
          </a:p>
          <a:p>
            <a:pPr>
              <a:lnSpc>
                <a:spcPct val="100000"/>
              </a:lnSpc>
              <a:spcBef>
                <a:spcPts val="0"/>
              </a:spcBef>
              <a:buClr>
                <a:schemeClr val="dk1"/>
              </a:buClr>
              <a:buSzPct val="100000"/>
            </a:pPr>
            <a:r>
              <a:rPr lang="en-US" dirty="0"/>
              <a:t>Ask students to notice the words used to talk about products. The words we use are important!  </a:t>
            </a:r>
            <a:endParaRPr lang="en-US" sz="1200" dirty="0">
              <a:solidFill>
                <a:schemeClr val="tx1"/>
              </a:solidFill>
            </a:endParaRPr>
          </a:p>
          <a:p>
            <a:pPr marL="0" indent="0">
              <a:lnSpc>
                <a:spcPct val="100000"/>
              </a:lnSpc>
              <a:spcBef>
                <a:spcPts val="0"/>
              </a:spcBef>
              <a:buClr>
                <a:schemeClr val="dk1"/>
              </a:buClr>
              <a:buSzPct val="100000"/>
              <a:buNone/>
            </a:pPr>
            <a:endParaRPr lang="en-US" sz="1200" dirty="0">
              <a:solidFill>
                <a:schemeClr val="tx1"/>
              </a:solidFill>
            </a:endParaRPr>
          </a:p>
          <a:p>
            <a:pPr marL="0" indent="0">
              <a:buNone/>
            </a:pPr>
            <a:endParaRPr lang="en-US" dirty="0"/>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a:p>
        </p:txBody>
      </p:sp>
    </p:spTree>
    <p:extLst>
      <p:ext uri="{BB962C8B-B14F-4D97-AF65-F5344CB8AC3E}">
        <p14:creationId xmlns:p14="http://schemas.microsoft.com/office/powerpoint/2010/main" val="2891086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examples of promotions that come to mind. Remind students to think about the words used. </a:t>
            </a:r>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a:p>
        </p:txBody>
      </p:sp>
    </p:spTree>
    <p:extLst>
      <p:ext uri="{BB962C8B-B14F-4D97-AF65-F5344CB8AC3E}">
        <p14:creationId xmlns:p14="http://schemas.microsoft.com/office/powerpoint/2010/main" val="2659573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mn-lt"/>
              </a:rPr>
              <a:t>Methods of Promotion</a:t>
            </a:r>
          </a:p>
          <a:p>
            <a:pPr marL="0" indent="0">
              <a:lnSpc>
                <a:spcPct val="125000"/>
              </a:lnSpc>
              <a:spcBef>
                <a:spcPts val="2400"/>
              </a:spcBef>
              <a:buFont typeface="Arial" panose="020B0604020202020204" pitchFamily="34" charset="0"/>
              <a:buNone/>
            </a:pPr>
            <a:r>
              <a:rPr lang="en-US" sz="1200" dirty="0"/>
              <a:t>Remind students of the definition of promotion and ask them to think of real-life examples they have seen.</a:t>
            </a:r>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a:p>
        </p:txBody>
      </p:sp>
    </p:spTree>
    <p:extLst>
      <p:ext uri="{BB962C8B-B14F-4D97-AF65-F5344CB8AC3E}">
        <p14:creationId xmlns:p14="http://schemas.microsoft.com/office/powerpoint/2010/main" val="3160707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G3S09</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0729" r="10729"/>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66692" r="19334"/>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82109" b="85244"/>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28637" t="72424" r="43207" b="5621"/>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59829" t="31403" r="16737" b="48436"/>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31337" t="14452" r="44574" b="67048"/>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video" Target="https://www.youtube.com/embed/y3S389KFOWY?feature=oembed" TargetMode="Externa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hyperlink" Target="https://sites.psu.edu/sdebruin272blog/2021/02/16/february-18th-persuasive-advertisements-ft/"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bountytowels.com/en-us"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qrX2zrKZdJA?feature=oembed" TargetMode="Externa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6</a:t>
            </a:r>
          </a:p>
          <a:p>
            <a:r>
              <a:rPr lang="en-US" dirty="0">
                <a:latin typeface="Lexend Deca Medium" pitchFamily="2" charset="77"/>
              </a:rPr>
              <a:t>Lesson 3: Promote Your Product</a:t>
            </a:r>
            <a:endParaRPr lang="en-CA" dirty="0">
              <a:latin typeface="Lexend Deca Medium" pitchFamily="2" charset="77"/>
            </a:endParaRPr>
          </a:p>
        </p:txBody>
      </p:sp>
      <p:sp>
        <p:nvSpPr>
          <p:cNvPr id="6" name="Rectangle 5">
            <a:extLst>
              <a:ext uri="{FF2B5EF4-FFF2-40B4-BE49-F238E27FC236}">
                <a16:creationId xmlns:a16="http://schemas.microsoft.com/office/drawing/2014/main" id="{032B482C-2EA0-CCD3-4206-22A2BACB0922}"/>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E0B02F10-D310-BBC0-49F6-B3D69E6A221D}"/>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444927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A96A4246-8597-47FD-90BB-94F669DB08BA}"/>
              </a:ext>
            </a:extLst>
          </p:cNvPr>
          <p:cNvPicPr>
            <a:picLocks noGrp="1" noChangeAspect="1"/>
          </p:cNvPicPr>
          <p:nvPr>
            <p:ph type="pic" idx="13"/>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12" name="Picture 11">
            <a:extLst>
              <a:ext uri="{FF2B5EF4-FFF2-40B4-BE49-F238E27FC236}">
                <a16:creationId xmlns:a16="http://schemas.microsoft.com/office/drawing/2014/main" id="{109DEBB7-EED8-40D8-955C-FC0310251FE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9" name="Freeform: Shape 18">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5" name="Rectangle 24">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Rounded Corners 14">
            <a:extLst>
              <a:ext uri="{FF2B5EF4-FFF2-40B4-BE49-F238E27FC236}">
                <a16:creationId xmlns:a16="http://schemas.microsoft.com/office/drawing/2014/main" id="{97718311-8474-4D06-BECE-F6AC24249ED0}"/>
              </a:ext>
            </a:extLst>
          </p:cNvPr>
          <p:cNvSpPr/>
          <p:nvPr/>
        </p:nvSpPr>
        <p:spPr>
          <a:xfrm>
            <a:off x="250315" y="571350"/>
            <a:ext cx="5053323" cy="5711201"/>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 name="Straight Connector 12">
            <a:extLst>
              <a:ext uri="{FF2B5EF4-FFF2-40B4-BE49-F238E27FC236}">
                <a16:creationId xmlns:a16="http://schemas.microsoft.com/office/drawing/2014/main" id="{97018A3F-AFEC-47A8-AD95-4E1CE0928F2B}"/>
              </a:ext>
            </a:extLst>
          </p:cNvPr>
          <p:cNvCxnSpPr/>
          <p:nvPr/>
        </p:nvCxnSpPr>
        <p:spPr>
          <a:xfrm>
            <a:off x="692374" y="167118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itle 3">
            <a:extLst>
              <a:ext uri="{FF2B5EF4-FFF2-40B4-BE49-F238E27FC236}">
                <a16:creationId xmlns:a16="http://schemas.microsoft.com/office/drawing/2014/main" id="{04452BE3-AAEC-4C7C-8C2F-DE3296DD1520}"/>
              </a:ext>
            </a:extLst>
          </p:cNvPr>
          <p:cNvSpPr txBox="1">
            <a:spLocks/>
          </p:cNvSpPr>
          <p:nvPr/>
        </p:nvSpPr>
        <p:spPr>
          <a:xfrm>
            <a:off x="523870" y="855437"/>
            <a:ext cx="4125282"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Methods of Promotion</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69711" y="1879213"/>
            <a:ext cx="4125283" cy="4403338"/>
          </a:xfrm>
        </p:spPr>
        <p:txBody>
          <a:bodyPr vert="horz" lIns="91440" tIns="45720" rIns="91440" bIns="45720" rtlCol="0">
            <a:noAutofit/>
          </a:bodyPr>
          <a:lstStyle/>
          <a:p>
            <a:pPr marL="0" indent="0">
              <a:lnSpc>
                <a:spcPct val="100000"/>
              </a:lnSpc>
              <a:spcBef>
                <a:spcPts val="1800"/>
              </a:spcBef>
              <a:buNone/>
            </a:pPr>
            <a:r>
              <a:rPr lang="en-US" sz="2400" dirty="0">
                <a:latin typeface="Lexend Deca Light" pitchFamily="2" charset="77"/>
              </a:rPr>
              <a:t>We will discuss three methods of promotion:</a:t>
            </a:r>
          </a:p>
          <a:p>
            <a:pPr marL="0" indent="0">
              <a:lnSpc>
                <a:spcPct val="100000"/>
              </a:lnSpc>
              <a:spcBef>
                <a:spcPts val="1800"/>
              </a:spcBef>
              <a:buNone/>
            </a:pPr>
            <a:endParaRPr lang="en-US" sz="2400" dirty="0">
              <a:latin typeface="Lexend Deca Light" pitchFamily="2" charset="77"/>
            </a:endParaRPr>
          </a:p>
          <a:p>
            <a:pPr marL="457200" indent="-457200">
              <a:lnSpc>
                <a:spcPct val="100000"/>
              </a:lnSpc>
              <a:spcBef>
                <a:spcPts val="1800"/>
              </a:spcBef>
              <a:buAutoNum type="arabicPeriod"/>
            </a:pPr>
            <a:r>
              <a:rPr lang="en-US" sz="2400" dirty="0">
                <a:latin typeface="Lexend Deca Light" pitchFamily="2" charset="77"/>
              </a:rPr>
              <a:t>Advertising</a:t>
            </a:r>
          </a:p>
          <a:p>
            <a:pPr marL="457200" indent="-457200">
              <a:lnSpc>
                <a:spcPct val="100000"/>
              </a:lnSpc>
              <a:spcBef>
                <a:spcPts val="1800"/>
              </a:spcBef>
              <a:buAutoNum type="arabicPeriod"/>
            </a:pPr>
            <a:r>
              <a:rPr lang="en-US" sz="2400" dirty="0">
                <a:latin typeface="Lexend Deca Light" pitchFamily="2" charset="77"/>
              </a:rPr>
              <a:t>Special Offers</a:t>
            </a:r>
          </a:p>
          <a:p>
            <a:pPr marL="457200" indent="-457200">
              <a:lnSpc>
                <a:spcPct val="100000"/>
              </a:lnSpc>
              <a:spcBef>
                <a:spcPts val="1800"/>
              </a:spcBef>
              <a:buAutoNum type="arabicPeriod"/>
            </a:pPr>
            <a:r>
              <a:rPr lang="en-US" sz="2400" dirty="0">
                <a:latin typeface="Lexend Deca Light" pitchFamily="2" charset="77"/>
              </a:rPr>
              <a:t>Endorsements</a:t>
            </a:r>
          </a:p>
        </p:txBody>
      </p:sp>
    </p:spTree>
    <p:extLst>
      <p:ext uri="{BB962C8B-B14F-4D97-AF65-F5344CB8AC3E}">
        <p14:creationId xmlns:p14="http://schemas.microsoft.com/office/powerpoint/2010/main" val="874060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A96A4246-8597-47FD-90BB-94F669DB08BA}"/>
              </a:ext>
            </a:extLst>
          </p:cNvPr>
          <p:cNvPicPr>
            <a:picLocks noGrp="1" noChangeAspect="1"/>
          </p:cNvPicPr>
          <p:nvPr>
            <p:ph type="pic" idx="13"/>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12" name="Picture 11">
            <a:extLst>
              <a:ext uri="{FF2B5EF4-FFF2-40B4-BE49-F238E27FC236}">
                <a16:creationId xmlns:a16="http://schemas.microsoft.com/office/drawing/2014/main" id="{109DEBB7-EED8-40D8-955C-FC0310251FE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9" name="Freeform: Shape 18">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5" name="Rectangle 24">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Rounded Corners 14">
            <a:extLst>
              <a:ext uri="{FF2B5EF4-FFF2-40B4-BE49-F238E27FC236}">
                <a16:creationId xmlns:a16="http://schemas.microsoft.com/office/drawing/2014/main" id="{97718311-8474-4D06-BECE-F6AC24249ED0}"/>
              </a:ext>
            </a:extLst>
          </p:cNvPr>
          <p:cNvSpPr/>
          <p:nvPr/>
        </p:nvSpPr>
        <p:spPr>
          <a:xfrm>
            <a:off x="250316" y="571350"/>
            <a:ext cx="4738374" cy="5711201"/>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23870" y="2203704"/>
            <a:ext cx="4853253" cy="4649625"/>
          </a:xfrm>
        </p:spPr>
        <p:txBody>
          <a:bodyPr vert="horz" lIns="91440" tIns="45720" rIns="91440" bIns="45720" rtlCol="0">
            <a:noAutofit/>
          </a:bodyPr>
          <a:lstStyle/>
          <a:p>
            <a:pPr marL="457200" indent="-457200">
              <a:lnSpc>
                <a:spcPct val="100000"/>
              </a:lnSpc>
              <a:spcBef>
                <a:spcPts val="1800"/>
              </a:spcBef>
              <a:buAutoNum type="arabicPeriod"/>
            </a:pPr>
            <a:r>
              <a:rPr lang="en-US" sz="2400" dirty="0">
                <a:latin typeface="Lexend Deca Light" pitchFamily="2" charset="77"/>
              </a:rPr>
              <a:t>Advertising: </a:t>
            </a:r>
          </a:p>
          <a:p>
            <a:pPr marL="0" indent="0">
              <a:lnSpc>
                <a:spcPct val="100000"/>
              </a:lnSpc>
              <a:spcBef>
                <a:spcPts val="1800"/>
              </a:spcBef>
              <a:buNone/>
            </a:pPr>
            <a:r>
              <a:rPr lang="en-US" sz="2400" dirty="0">
                <a:solidFill>
                  <a:srgbClr val="FF6600"/>
                </a:solidFill>
                <a:latin typeface="Lexend Deca Light" pitchFamily="2" charset="77"/>
              </a:rPr>
              <a:t>      	Where do you see                 	advertisements?  </a:t>
            </a:r>
          </a:p>
        </p:txBody>
      </p:sp>
      <p:cxnSp>
        <p:nvCxnSpPr>
          <p:cNvPr id="3" name="Straight Connector 2">
            <a:extLst>
              <a:ext uri="{FF2B5EF4-FFF2-40B4-BE49-F238E27FC236}">
                <a16:creationId xmlns:a16="http://schemas.microsoft.com/office/drawing/2014/main" id="{9194E860-A2B1-0459-5A2D-2933A22BF35A}"/>
              </a:ext>
            </a:extLst>
          </p:cNvPr>
          <p:cNvCxnSpPr/>
          <p:nvPr/>
        </p:nvCxnSpPr>
        <p:spPr>
          <a:xfrm>
            <a:off x="692374" y="167118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D15175D5-3E6C-F64B-9643-09A067FD39BF}"/>
              </a:ext>
            </a:extLst>
          </p:cNvPr>
          <p:cNvSpPr txBox="1">
            <a:spLocks/>
          </p:cNvSpPr>
          <p:nvPr/>
        </p:nvSpPr>
        <p:spPr>
          <a:xfrm>
            <a:off x="523870" y="855437"/>
            <a:ext cx="4125282"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Methods of Promotion</a:t>
            </a:r>
          </a:p>
        </p:txBody>
      </p:sp>
    </p:spTree>
    <p:extLst>
      <p:ext uri="{BB962C8B-B14F-4D97-AF65-F5344CB8AC3E}">
        <p14:creationId xmlns:p14="http://schemas.microsoft.com/office/powerpoint/2010/main" val="1635325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A96A4246-8597-47FD-90BB-94F669DB08BA}"/>
              </a:ext>
            </a:extLst>
          </p:cNvPr>
          <p:cNvPicPr>
            <a:picLocks noGrp="1" noChangeAspect="1"/>
          </p:cNvPicPr>
          <p:nvPr>
            <p:ph type="pic" idx="13"/>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12" name="Picture 11">
            <a:extLst>
              <a:ext uri="{FF2B5EF4-FFF2-40B4-BE49-F238E27FC236}">
                <a16:creationId xmlns:a16="http://schemas.microsoft.com/office/drawing/2014/main" id="{109DEBB7-EED8-40D8-955C-FC0310251FE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9" name="Freeform: Shape 18">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5" name="Rectangle 24">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Rounded Corners 14">
            <a:extLst>
              <a:ext uri="{FF2B5EF4-FFF2-40B4-BE49-F238E27FC236}">
                <a16:creationId xmlns:a16="http://schemas.microsoft.com/office/drawing/2014/main" id="{97718311-8474-4D06-BECE-F6AC24249ED0}"/>
              </a:ext>
            </a:extLst>
          </p:cNvPr>
          <p:cNvSpPr/>
          <p:nvPr/>
        </p:nvSpPr>
        <p:spPr>
          <a:xfrm>
            <a:off x="250316" y="571350"/>
            <a:ext cx="4738374" cy="5711201"/>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79389" y="2034370"/>
            <a:ext cx="3847645" cy="4649625"/>
          </a:xfrm>
        </p:spPr>
        <p:txBody>
          <a:bodyPr vert="horz" lIns="91440" tIns="45720" rIns="91440" bIns="45720" rtlCol="0">
            <a:noAutofit/>
          </a:bodyPr>
          <a:lstStyle/>
          <a:p>
            <a:pPr marL="457200" indent="-457200">
              <a:lnSpc>
                <a:spcPct val="100000"/>
              </a:lnSpc>
              <a:spcBef>
                <a:spcPts val="1800"/>
              </a:spcBef>
              <a:buAutoNum type="arabicPeriod"/>
            </a:pPr>
            <a:r>
              <a:rPr lang="en-US" sz="2400" dirty="0">
                <a:latin typeface="Lexend Deca Light" pitchFamily="2" charset="77"/>
              </a:rPr>
              <a:t>Advertising:</a:t>
            </a:r>
          </a:p>
          <a:p>
            <a:pPr marL="0" indent="0">
              <a:lnSpc>
                <a:spcPct val="100000"/>
              </a:lnSpc>
              <a:spcBef>
                <a:spcPts val="1800"/>
              </a:spcBef>
              <a:buNone/>
            </a:pPr>
            <a:r>
              <a:rPr lang="en-US" sz="2400" dirty="0">
                <a:latin typeface="Lexend Deca Light" pitchFamily="2" charset="77"/>
              </a:rPr>
              <a:t>YouTube, TV, radio, magazines, posters, flyers, brochures, and social media.</a:t>
            </a:r>
          </a:p>
          <a:p>
            <a:pPr marL="0" indent="0">
              <a:lnSpc>
                <a:spcPct val="100000"/>
              </a:lnSpc>
              <a:spcBef>
                <a:spcPts val="1800"/>
              </a:spcBef>
              <a:buNone/>
            </a:pPr>
            <a:r>
              <a:rPr lang="en-US" sz="2400" dirty="0">
                <a:solidFill>
                  <a:srgbClr val="FF6600"/>
                </a:solidFill>
                <a:latin typeface="Lexend Deca Light" pitchFamily="2" charset="77"/>
              </a:rPr>
              <a:t>Can you think </a:t>
            </a:r>
            <a:br>
              <a:rPr lang="en-US" sz="2400" dirty="0">
                <a:solidFill>
                  <a:srgbClr val="FF6600"/>
                </a:solidFill>
                <a:latin typeface="Lexend Deca Light" pitchFamily="2" charset="77"/>
              </a:rPr>
            </a:br>
            <a:r>
              <a:rPr lang="en-US" sz="2400" dirty="0">
                <a:solidFill>
                  <a:srgbClr val="FF6600"/>
                </a:solidFill>
                <a:latin typeface="Lexend Deca Light" pitchFamily="2" charset="77"/>
              </a:rPr>
              <a:t>of any more?</a:t>
            </a:r>
          </a:p>
        </p:txBody>
      </p:sp>
      <p:cxnSp>
        <p:nvCxnSpPr>
          <p:cNvPr id="3" name="Straight Connector 2">
            <a:extLst>
              <a:ext uri="{FF2B5EF4-FFF2-40B4-BE49-F238E27FC236}">
                <a16:creationId xmlns:a16="http://schemas.microsoft.com/office/drawing/2014/main" id="{0F6280CA-8E62-DC63-AC37-633F4A5E78F1}"/>
              </a:ext>
            </a:extLst>
          </p:cNvPr>
          <p:cNvCxnSpPr/>
          <p:nvPr/>
        </p:nvCxnSpPr>
        <p:spPr>
          <a:xfrm>
            <a:off x="692374" y="167118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EE585273-CD1C-C564-703C-3153CE4005BB}"/>
              </a:ext>
            </a:extLst>
          </p:cNvPr>
          <p:cNvSpPr txBox="1">
            <a:spLocks/>
          </p:cNvSpPr>
          <p:nvPr/>
        </p:nvSpPr>
        <p:spPr>
          <a:xfrm>
            <a:off x="523870" y="855437"/>
            <a:ext cx="4125282"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Methods of Promotion</a:t>
            </a:r>
          </a:p>
        </p:txBody>
      </p:sp>
    </p:spTree>
    <p:extLst>
      <p:ext uri="{BB962C8B-B14F-4D97-AF65-F5344CB8AC3E}">
        <p14:creationId xmlns:p14="http://schemas.microsoft.com/office/powerpoint/2010/main" val="873725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A96A4246-8597-47FD-90BB-94F669DB08BA}"/>
              </a:ext>
            </a:extLst>
          </p:cNvPr>
          <p:cNvPicPr>
            <a:picLocks noGrp="1" noChangeAspect="1"/>
          </p:cNvPicPr>
          <p:nvPr>
            <p:ph type="pic" idx="13"/>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12" name="Picture 11">
            <a:extLst>
              <a:ext uri="{FF2B5EF4-FFF2-40B4-BE49-F238E27FC236}">
                <a16:creationId xmlns:a16="http://schemas.microsoft.com/office/drawing/2014/main" id="{109DEBB7-EED8-40D8-955C-FC0310251FE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9" name="Freeform: Shape 18">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5" name="Rectangle 24">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Rounded Corners 14">
            <a:extLst>
              <a:ext uri="{FF2B5EF4-FFF2-40B4-BE49-F238E27FC236}">
                <a16:creationId xmlns:a16="http://schemas.microsoft.com/office/drawing/2014/main" id="{97718311-8474-4D06-BECE-F6AC24249ED0}"/>
              </a:ext>
            </a:extLst>
          </p:cNvPr>
          <p:cNvSpPr/>
          <p:nvPr/>
        </p:nvSpPr>
        <p:spPr>
          <a:xfrm>
            <a:off x="250316" y="571350"/>
            <a:ext cx="4738374" cy="5711201"/>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23871" y="2078975"/>
            <a:ext cx="4125282" cy="4649625"/>
          </a:xfrm>
        </p:spPr>
        <p:txBody>
          <a:bodyPr vert="horz" lIns="91440" tIns="45720" rIns="91440" bIns="45720" rtlCol="0">
            <a:noAutofit/>
          </a:bodyPr>
          <a:lstStyle/>
          <a:p>
            <a:pPr marL="0" indent="0">
              <a:lnSpc>
                <a:spcPct val="100000"/>
              </a:lnSpc>
              <a:spcBef>
                <a:spcPts val="1800"/>
              </a:spcBef>
              <a:buNone/>
            </a:pPr>
            <a:r>
              <a:rPr lang="en-US" sz="2400" dirty="0">
                <a:latin typeface="Lexend Deca Light" pitchFamily="2" charset="77"/>
              </a:rPr>
              <a:t>2. Special offers: </a:t>
            </a:r>
          </a:p>
          <a:p>
            <a:pPr marL="0" indent="0">
              <a:lnSpc>
                <a:spcPct val="100000"/>
              </a:lnSpc>
              <a:spcBef>
                <a:spcPts val="1800"/>
              </a:spcBef>
              <a:buNone/>
            </a:pPr>
            <a:r>
              <a:rPr lang="en-US" sz="2400" dirty="0">
                <a:solidFill>
                  <a:srgbClr val="FF6600"/>
                </a:solidFill>
                <a:latin typeface="Lexend Deca Light" pitchFamily="2" charset="77"/>
              </a:rPr>
              <a:t>What are examples </a:t>
            </a:r>
            <a:br>
              <a:rPr lang="en-US" sz="2400" dirty="0">
                <a:solidFill>
                  <a:srgbClr val="FF6600"/>
                </a:solidFill>
                <a:latin typeface="Lexend Deca Light" pitchFamily="2" charset="77"/>
              </a:rPr>
            </a:br>
            <a:r>
              <a:rPr lang="en-US" sz="2400" dirty="0">
                <a:solidFill>
                  <a:srgbClr val="FF6600"/>
                </a:solidFill>
                <a:latin typeface="Lexend Deca Light" pitchFamily="2" charset="77"/>
              </a:rPr>
              <a:t>of special offers?</a:t>
            </a:r>
            <a:endParaRPr lang="en-US" sz="2400" dirty="0">
              <a:latin typeface="Lexend Deca Light" pitchFamily="2" charset="77"/>
            </a:endParaRPr>
          </a:p>
        </p:txBody>
      </p:sp>
      <p:cxnSp>
        <p:nvCxnSpPr>
          <p:cNvPr id="3" name="Straight Connector 2">
            <a:extLst>
              <a:ext uri="{FF2B5EF4-FFF2-40B4-BE49-F238E27FC236}">
                <a16:creationId xmlns:a16="http://schemas.microsoft.com/office/drawing/2014/main" id="{F894F22B-40F0-4357-D939-712A59CAD314}"/>
              </a:ext>
            </a:extLst>
          </p:cNvPr>
          <p:cNvCxnSpPr/>
          <p:nvPr/>
        </p:nvCxnSpPr>
        <p:spPr>
          <a:xfrm>
            <a:off x="692374" y="167118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8F48A98D-B0B9-9C4B-B8C7-86058493984F}"/>
              </a:ext>
            </a:extLst>
          </p:cNvPr>
          <p:cNvSpPr txBox="1">
            <a:spLocks/>
          </p:cNvSpPr>
          <p:nvPr/>
        </p:nvSpPr>
        <p:spPr>
          <a:xfrm>
            <a:off x="523870" y="855437"/>
            <a:ext cx="4125282"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Methods of Promotion</a:t>
            </a:r>
          </a:p>
        </p:txBody>
      </p:sp>
    </p:spTree>
    <p:extLst>
      <p:ext uri="{BB962C8B-B14F-4D97-AF65-F5344CB8AC3E}">
        <p14:creationId xmlns:p14="http://schemas.microsoft.com/office/powerpoint/2010/main" val="4243982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A96A4246-8597-47FD-90BB-94F669DB08BA}"/>
              </a:ext>
            </a:extLst>
          </p:cNvPr>
          <p:cNvPicPr>
            <a:picLocks noGrp="1" noChangeAspect="1"/>
          </p:cNvPicPr>
          <p:nvPr>
            <p:ph type="pic" idx="13"/>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12" name="Picture 11">
            <a:extLst>
              <a:ext uri="{FF2B5EF4-FFF2-40B4-BE49-F238E27FC236}">
                <a16:creationId xmlns:a16="http://schemas.microsoft.com/office/drawing/2014/main" id="{109DEBB7-EED8-40D8-955C-FC0310251FE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9" name="Freeform: Shape 18">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5" name="Rectangle 24">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Rounded Corners 14">
            <a:extLst>
              <a:ext uri="{FF2B5EF4-FFF2-40B4-BE49-F238E27FC236}">
                <a16:creationId xmlns:a16="http://schemas.microsoft.com/office/drawing/2014/main" id="{97718311-8474-4D06-BECE-F6AC24249ED0}"/>
              </a:ext>
            </a:extLst>
          </p:cNvPr>
          <p:cNvSpPr/>
          <p:nvPr/>
        </p:nvSpPr>
        <p:spPr>
          <a:xfrm>
            <a:off x="250316" y="571350"/>
            <a:ext cx="4738374" cy="5711201"/>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23870" y="2078975"/>
            <a:ext cx="4195933" cy="4649625"/>
          </a:xfrm>
        </p:spPr>
        <p:txBody>
          <a:bodyPr vert="horz" lIns="91440" tIns="45720" rIns="91440" bIns="45720" rtlCol="0">
            <a:noAutofit/>
          </a:bodyPr>
          <a:lstStyle/>
          <a:p>
            <a:pPr marL="0" indent="0">
              <a:lnSpc>
                <a:spcPct val="100000"/>
              </a:lnSpc>
              <a:spcBef>
                <a:spcPts val="1800"/>
              </a:spcBef>
              <a:buNone/>
            </a:pPr>
            <a:r>
              <a:rPr lang="en-US" sz="2400" dirty="0">
                <a:latin typeface="Lexend Deca Light" pitchFamily="2" charset="77"/>
              </a:rPr>
              <a:t>2. Special offers:</a:t>
            </a:r>
          </a:p>
          <a:p>
            <a:pPr marL="0" indent="0">
              <a:lnSpc>
                <a:spcPct val="100000"/>
              </a:lnSpc>
              <a:spcBef>
                <a:spcPts val="1800"/>
              </a:spcBef>
              <a:buNone/>
            </a:pPr>
            <a:r>
              <a:rPr lang="en-US" sz="2400" dirty="0">
                <a:latin typeface="Lexend Deca Light" pitchFamily="2" charset="77"/>
              </a:rPr>
              <a:t>Price reductions, competitions, and </a:t>
            </a:r>
            <a:br>
              <a:rPr lang="en-US" sz="2400" dirty="0">
                <a:latin typeface="Lexend Deca Light" pitchFamily="2" charset="77"/>
              </a:rPr>
            </a:br>
            <a:r>
              <a:rPr lang="en-US" sz="2400" dirty="0">
                <a:latin typeface="Lexend Deca Light" pitchFamily="2" charset="77"/>
              </a:rPr>
              <a:t>free samples</a:t>
            </a:r>
          </a:p>
          <a:p>
            <a:pPr marL="0" indent="0">
              <a:lnSpc>
                <a:spcPct val="100000"/>
              </a:lnSpc>
              <a:spcBef>
                <a:spcPts val="1800"/>
              </a:spcBef>
              <a:buNone/>
            </a:pPr>
            <a:r>
              <a:rPr lang="en-US" sz="2400" dirty="0">
                <a:solidFill>
                  <a:srgbClr val="FF6600"/>
                </a:solidFill>
                <a:latin typeface="Lexend Deca Light" pitchFamily="2" charset="77"/>
              </a:rPr>
              <a:t>Can you give an example </a:t>
            </a:r>
            <a:br>
              <a:rPr lang="en-US" sz="2400" dirty="0">
                <a:solidFill>
                  <a:srgbClr val="FF6600"/>
                </a:solidFill>
                <a:latin typeface="Lexend Deca Light" pitchFamily="2" charset="77"/>
              </a:rPr>
            </a:br>
            <a:r>
              <a:rPr lang="en-US" sz="2400" dirty="0">
                <a:solidFill>
                  <a:srgbClr val="FF6600"/>
                </a:solidFill>
                <a:latin typeface="Lexend Deca Light" pitchFamily="2" charset="77"/>
              </a:rPr>
              <a:t>of a special offer that you took advantage of?</a:t>
            </a:r>
          </a:p>
        </p:txBody>
      </p:sp>
      <p:cxnSp>
        <p:nvCxnSpPr>
          <p:cNvPr id="3" name="Straight Connector 2">
            <a:extLst>
              <a:ext uri="{FF2B5EF4-FFF2-40B4-BE49-F238E27FC236}">
                <a16:creationId xmlns:a16="http://schemas.microsoft.com/office/drawing/2014/main" id="{EFB01371-F339-40C6-9626-BAEF6267391A}"/>
              </a:ext>
            </a:extLst>
          </p:cNvPr>
          <p:cNvCxnSpPr/>
          <p:nvPr/>
        </p:nvCxnSpPr>
        <p:spPr>
          <a:xfrm>
            <a:off x="692374" y="167118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48088BBF-B90D-1BD0-359B-11005206E09D}"/>
              </a:ext>
            </a:extLst>
          </p:cNvPr>
          <p:cNvSpPr txBox="1">
            <a:spLocks/>
          </p:cNvSpPr>
          <p:nvPr/>
        </p:nvSpPr>
        <p:spPr>
          <a:xfrm>
            <a:off x="523870" y="855437"/>
            <a:ext cx="4125282"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Methods of Promotion</a:t>
            </a:r>
          </a:p>
        </p:txBody>
      </p:sp>
    </p:spTree>
    <p:extLst>
      <p:ext uri="{BB962C8B-B14F-4D97-AF65-F5344CB8AC3E}">
        <p14:creationId xmlns:p14="http://schemas.microsoft.com/office/powerpoint/2010/main" val="2946353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A96A4246-8597-47FD-90BB-94F669DB08BA}"/>
              </a:ext>
            </a:extLst>
          </p:cNvPr>
          <p:cNvPicPr>
            <a:picLocks noGrp="1" noChangeAspect="1"/>
          </p:cNvPicPr>
          <p:nvPr>
            <p:ph type="pic" idx="13"/>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12" name="Picture 11">
            <a:extLst>
              <a:ext uri="{FF2B5EF4-FFF2-40B4-BE49-F238E27FC236}">
                <a16:creationId xmlns:a16="http://schemas.microsoft.com/office/drawing/2014/main" id="{109DEBB7-EED8-40D8-955C-FC0310251FE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9" name="Freeform: Shape 18">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5" name="Rectangle 24">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Rounded Corners 14">
            <a:extLst>
              <a:ext uri="{FF2B5EF4-FFF2-40B4-BE49-F238E27FC236}">
                <a16:creationId xmlns:a16="http://schemas.microsoft.com/office/drawing/2014/main" id="{97718311-8474-4D06-BECE-F6AC24249ED0}"/>
              </a:ext>
            </a:extLst>
          </p:cNvPr>
          <p:cNvSpPr/>
          <p:nvPr/>
        </p:nvSpPr>
        <p:spPr>
          <a:xfrm>
            <a:off x="250315" y="571350"/>
            <a:ext cx="5053323" cy="5711201"/>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04688" y="2023219"/>
            <a:ext cx="4217627" cy="4649625"/>
          </a:xfrm>
        </p:spPr>
        <p:txBody>
          <a:bodyPr vert="horz" lIns="91440" tIns="45720" rIns="91440" bIns="45720" rtlCol="0">
            <a:noAutofit/>
          </a:bodyPr>
          <a:lstStyle/>
          <a:p>
            <a:pPr marL="0" indent="0">
              <a:lnSpc>
                <a:spcPct val="100000"/>
              </a:lnSpc>
              <a:spcBef>
                <a:spcPts val="1800"/>
              </a:spcBef>
              <a:buNone/>
            </a:pPr>
            <a:r>
              <a:rPr lang="en-US" sz="2400" dirty="0">
                <a:latin typeface="Lexend Deca Light" pitchFamily="2" charset="77"/>
              </a:rPr>
              <a:t>3. Endorsements by celebrities or people </a:t>
            </a:r>
            <a:br>
              <a:rPr lang="en-US" sz="2400" dirty="0">
                <a:latin typeface="Lexend Deca Light" pitchFamily="2" charset="77"/>
              </a:rPr>
            </a:br>
            <a:r>
              <a:rPr lang="en-US" sz="2400" dirty="0">
                <a:latin typeface="Lexend Deca Light" pitchFamily="2" charset="77"/>
              </a:rPr>
              <a:t>who like your product.  </a:t>
            </a:r>
          </a:p>
          <a:p>
            <a:pPr marL="0" indent="0">
              <a:lnSpc>
                <a:spcPct val="100000"/>
              </a:lnSpc>
              <a:spcBef>
                <a:spcPts val="1800"/>
              </a:spcBef>
              <a:buNone/>
            </a:pPr>
            <a:r>
              <a:rPr lang="en-US" sz="2400" dirty="0">
                <a:solidFill>
                  <a:srgbClr val="FF6600"/>
                </a:solidFill>
                <a:latin typeface="Lexend Deca Light" pitchFamily="2" charset="77"/>
              </a:rPr>
              <a:t>Can you think </a:t>
            </a:r>
            <a:br>
              <a:rPr lang="en-US" sz="2400" dirty="0">
                <a:solidFill>
                  <a:srgbClr val="FF6600"/>
                </a:solidFill>
                <a:latin typeface="Lexend Deca Light" pitchFamily="2" charset="77"/>
              </a:rPr>
            </a:br>
            <a:r>
              <a:rPr lang="en-US" sz="2400" dirty="0">
                <a:solidFill>
                  <a:srgbClr val="FF6600"/>
                </a:solidFill>
                <a:latin typeface="Lexend Deca Light" pitchFamily="2" charset="77"/>
              </a:rPr>
              <a:t>of an example?</a:t>
            </a:r>
            <a:endParaRPr lang="en-US" sz="2400" dirty="0">
              <a:latin typeface="Lexend Deca Light" pitchFamily="2" charset="77"/>
            </a:endParaRPr>
          </a:p>
        </p:txBody>
      </p:sp>
      <p:cxnSp>
        <p:nvCxnSpPr>
          <p:cNvPr id="3" name="Straight Connector 2">
            <a:extLst>
              <a:ext uri="{FF2B5EF4-FFF2-40B4-BE49-F238E27FC236}">
                <a16:creationId xmlns:a16="http://schemas.microsoft.com/office/drawing/2014/main" id="{37C85529-9301-A6B1-7B19-EFF2A87EC981}"/>
              </a:ext>
            </a:extLst>
          </p:cNvPr>
          <p:cNvCxnSpPr/>
          <p:nvPr/>
        </p:nvCxnSpPr>
        <p:spPr>
          <a:xfrm>
            <a:off x="692374" y="1671186"/>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7B5F28D3-10AC-67AA-462D-FBFD4387140B}"/>
              </a:ext>
            </a:extLst>
          </p:cNvPr>
          <p:cNvSpPr txBox="1">
            <a:spLocks/>
          </p:cNvSpPr>
          <p:nvPr/>
        </p:nvSpPr>
        <p:spPr>
          <a:xfrm>
            <a:off x="523870" y="855437"/>
            <a:ext cx="4125282"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Methods of Promotion</a:t>
            </a:r>
          </a:p>
        </p:txBody>
      </p:sp>
    </p:spTree>
    <p:extLst>
      <p:ext uri="{BB962C8B-B14F-4D97-AF65-F5344CB8AC3E}">
        <p14:creationId xmlns:p14="http://schemas.microsoft.com/office/powerpoint/2010/main" val="2401360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FA0F93BF-264F-4375-AA68-D6F2FC9E0EA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890314A5-BF2A-4EBF-A98E-A9F2CB27C500}"/>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47A3EB5D-3086-4095-BACA-FD671CA3B676}"/>
              </a:ext>
            </a:extLst>
          </p:cNvPr>
          <p:cNvSpPr/>
          <p:nvPr/>
        </p:nvSpPr>
        <p:spPr>
          <a:xfrm>
            <a:off x="250316" y="571350"/>
            <a:ext cx="4726798" cy="5753250"/>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19B34168-8612-4C99-9B5F-9756D6A2FF3E}"/>
              </a:ext>
            </a:extLst>
          </p:cNvPr>
          <p:cNvCxnSpPr/>
          <p:nvPr/>
        </p:nvCxnSpPr>
        <p:spPr>
          <a:xfrm>
            <a:off x="569712" y="1693488"/>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0E972881-DDCA-4ECC-8430-6667F9993C60}"/>
              </a:ext>
            </a:extLst>
          </p:cNvPr>
          <p:cNvSpPr txBox="1">
            <a:spLocks/>
          </p:cNvSpPr>
          <p:nvPr/>
        </p:nvSpPr>
        <p:spPr>
          <a:xfrm>
            <a:off x="569711" y="873527"/>
            <a:ext cx="3624601"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Food Advertising</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69712" y="1928898"/>
            <a:ext cx="3995788" cy="4523718"/>
          </a:xfrm>
        </p:spPr>
        <p:txBody>
          <a:bodyPr vert="horz" lIns="91440" tIns="45720" rIns="91440" bIns="45720" rtlCol="0">
            <a:normAutofit/>
          </a:bodyPr>
          <a:lstStyle/>
          <a:p>
            <a:pPr marL="0" indent="0">
              <a:lnSpc>
                <a:spcPct val="100000"/>
              </a:lnSpc>
              <a:spcBef>
                <a:spcPts val="1800"/>
              </a:spcBef>
              <a:buNone/>
            </a:pPr>
            <a:r>
              <a:rPr lang="en-US" sz="2400" dirty="0">
                <a:latin typeface="Lexend Deca Light" pitchFamily="2" charset="77"/>
              </a:rPr>
              <a:t>Look at these food advertisements.</a:t>
            </a:r>
          </a:p>
          <a:p>
            <a:pPr>
              <a:lnSpc>
                <a:spcPct val="100000"/>
              </a:lnSpc>
              <a:spcBef>
                <a:spcPts val="1800"/>
              </a:spcBef>
            </a:pPr>
            <a:r>
              <a:rPr lang="en-US" sz="2400" dirty="0">
                <a:solidFill>
                  <a:srgbClr val="FF6600"/>
                </a:solidFill>
                <a:latin typeface="Lexend Deca Light" pitchFamily="2" charset="77"/>
              </a:rPr>
              <a:t>How do they encourage customers to buy more of their products?</a:t>
            </a:r>
          </a:p>
          <a:p>
            <a:pPr>
              <a:lnSpc>
                <a:spcPct val="100000"/>
              </a:lnSpc>
              <a:spcBef>
                <a:spcPts val="1800"/>
              </a:spcBef>
            </a:pPr>
            <a:r>
              <a:rPr lang="en-US" sz="2400" dirty="0">
                <a:solidFill>
                  <a:srgbClr val="FF6600"/>
                </a:solidFill>
                <a:latin typeface="Lexend Deca Light" pitchFamily="2" charset="77"/>
              </a:rPr>
              <a:t>What makes you want to buy it?</a:t>
            </a:r>
          </a:p>
        </p:txBody>
      </p:sp>
    </p:spTree>
    <p:extLst>
      <p:ext uri="{BB962C8B-B14F-4D97-AF65-F5344CB8AC3E}">
        <p14:creationId xmlns:p14="http://schemas.microsoft.com/office/powerpoint/2010/main" val="35164518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8DEA20-7B64-3CC5-ECDF-DCE9DBA44793}"/>
              </a:ext>
            </a:extLst>
          </p:cNvPr>
          <p:cNvSpPr>
            <a:spLocks noGrp="1"/>
          </p:cNvSpPr>
          <p:nvPr>
            <p:ph type="title"/>
          </p:nvPr>
        </p:nvSpPr>
        <p:spPr/>
        <p:txBody>
          <a:bodyPr/>
          <a:lstStyle/>
          <a:p>
            <a:r>
              <a:rPr lang="en-US" dirty="0">
                <a:latin typeface="Lexend Deca Medium" pitchFamily="2" charset="77"/>
              </a:rPr>
              <a:t>Words that Sell!</a:t>
            </a:r>
          </a:p>
        </p:txBody>
      </p:sp>
      <p:sp>
        <p:nvSpPr>
          <p:cNvPr id="4" name="Content Placeholder 3">
            <a:extLst>
              <a:ext uri="{FF2B5EF4-FFF2-40B4-BE49-F238E27FC236}">
                <a16:creationId xmlns:a16="http://schemas.microsoft.com/office/drawing/2014/main" id="{5C670173-C4D5-5C87-34F1-AD691E784408}"/>
              </a:ext>
            </a:extLst>
          </p:cNvPr>
          <p:cNvSpPr>
            <a:spLocks noGrp="1"/>
          </p:cNvSpPr>
          <p:nvPr>
            <p:ph idx="1"/>
          </p:nvPr>
        </p:nvSpPr>
        <p:spPr/>
        <p:txBody>
          <a:bodyPr/>
          <a:lstStyle/>
          <a:p>
            <a:pPr marL="0" indent="0">
              <a:buNone/>
            </a:pPr>
            <a:r>
              <a:rPr lang="en-US" dirty="0">
                <a:latin typeface="Lexend Deca Light" pitchFamily="2" charset="77"/>
              </a:rPr>
              <a:t>Choose your words carefully.  </a:t>
            </a:r>
            <a:r>
              <a:rPr lang="en-US" dirty="0">
                <a:solidFill>
                  <a:srgbClr val="FF6600"/>
                </a:solidFill>
                <a:latin typeface="Lexend Deca Light" pitchFamily="2" charset="77"/>
              </a:rPr>
              <a:t>Watch this!</a:t>
            </a:r>
            <a:r>
              <a:rPr lang="en-US" dirty="0">
                <a:latin typeface="Lexend Deca Light" pitchFamily="2" charset="77"/>
              </a:rPr>
              <a:t> </a:t>
            </a:r>
          </a:p>
          <a:p>
            <a:pPr marL="0" indent="0">
              <a:buNone/>
            </a:pPr>
            <a:endParaRPr lang="en-US" dirty="0"/>
          </a:p>
          <a:p>
            <a:pPr marL="0" indent="0">
              <a:buNone/>
            </a:pPr>
            <a:endParaRPr lang="en-US" dirty="0"/>
          </a:p>
        </p:txBody>
      </p:sp>
      <p:pic>
        <p:nvPicPr>
          <p:cNvPr id="2" name="Online Media 1" descr="WACKY MEDIA SONGS - Words That Sell!">
            <a:hlinkClick r:id="" action="ppaction://media"/>
            <a:extLst>
              <a:ext uri="{FF2B5EF4-FFF2-40B4-BE49-F238E27FC236}">
                <a16:creationId xmlns:a16="http://schemas.microsoft.com/office/drawing/2014/main" id="{48312131-448C-60E7-FEA6-F97E3298CE16}"/>
              </a:ext>
            </a:extLst>
          </p:cNvPr>
          <p:cNvPicPr>
            <a:picLocks noRot="1" noChangeAspect="1"/>
          </p:cNvPicPr>
          <p:nvPr>
            <a:videoFile r:link="rId1"/>
          </p:nvPr>
        </p:nvPicPr>
        <p:blipFill>
          <a:blip r:embed="rId4"/>
          <a:stretch>
            <a:fillRect/>
          </a:stretch>
        </p:blipFill>
        <p:spPr>
          <a:xfrm>
            <a:off x="1853975" y="2301811"/>
            <a:ext cx="5681147" cy="3209848"/>
          </a:xfrm>
          <a:prstGeom prst="rect">
            <a:avLst/>
          </a:prstGeom>
        </p:spPr>
      </p:pic>
    </p:spTree>
    <p:extLst>
      <p:ext uri="{BB962C8B-B14F-4D97-AF65-F5344CB8AC3E}">
        <p14:creationId xmlns:p14="http://schemas.microsoft.com/office/powerpoint/2010/main" val="2580721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8DEA20-7B64-3CC5-ECDF-DCE9DBA44793}"/>
              </a:ext>
            </a:extLst>
          </p:cNvPr>
          <p:cNvSpPr>
            <a:spLocks noGrp="1"/>
          </p:cNvSpPr>
          <p:nvPr>
            <p:ph type="title"/>
          </p:nvPr>
        </p:nvSpPr>
        <p:spPr>
          <a:xfrm>
            <a:off x="1080749" y="758858"/>
            <a:ext cx="5948314" cy="778208"/>
          </a:xfrm>
        </p:spPr>
        <p:txBody>
          <a:bodyPr/>
          <a:lstStyle/>
          <a:p>
            <a:r>
              <a:rPr lang="en-US" dirty="0">
                <a:latin typeface="Lexend Deca Medium" pitchFamily="2" charset="77"/>
              </a:rPr>
              <a:t>Words that Sell</a:t>
            </a:r>
          </a:p>
        </p:txBody>
      </p:sp>
      <p:sp>
        <p:nvSpPr>
          <p:cNvPr id="4" name="Content Placeholder 3">
            <a:extLst>
              <a:ext uri="{FF2B5EF4-FFF2-40B4-BE49-F238E27FC236}">
                <a16:creationId xmlns:a16="http://schemas.microsoft.com/office/drawing/2014/main" id="{5C670173-C4D5-5C87-34F1-AD691E784408}"/>
              </a:ext>
            </a:extLst>
          </p:cNvPr>
          <p:cNvSpPr>
            <a:spLocks noGrp="1"/>
          </p:cNvSpPr>
          <p:nvPr>
            <p:ph idx="1"/>
          </p:nvPr>
        </p:nvSpPr>
        <p:spPr>
          <a:xfrm>
            <a:off x="1080749" y="1537066"/>
            <a:ext cx="6647046" cy="2990329"/>
          </a:xfrm>
        </p:spPr>
        <p:txBody>
          <a:bodyPr>
            <a:normAutofit/>
          </a:bodyPr>
          <a:lstStyle/>
          <a:p>
            <a:pPr marL="0" indent="0">
              <a:buNone/>
            </a:pPr>
            <a:endParaRPr lang="en-US" sz="1800" dirty="0">
              <a:latin typeface="Lexend Deca Light" pitchFamily="2" charset="77"/>
            </a:endParaRPr>
          </a:p>
          <a:p>
            <a:r>
              <a:rPr lang="en-US" sz="1800" dirty="0">
                <a:latin typeface="Lexend Deca Light" pitchFamily="2" charset="77"/>
              </a:rPr>
              <a:t>You choose what kind of marketer you will be.</a:t>
            </a:r>
          </a:p>
          <a:p>
            <a:pPr marL="0" indent="0">
              <a:buNone/>
            </a:pPr>
            <a:endParaRPr lang="en-US" sz="1800" dirty="0">
              <a:latin typeface="Lexend Deca Light" pitchFamily="2" charset="77"/>
            </a:endParaRPr>
          </a:p>
          <a:p>
            <a:r>
              <a:rPr lang="en-US" sz="1800" dirty="0">
                <a:latin typeface="Lexend Deca Light" pitchFamily="2" charset="77"/>
              </a:rPr>
              <a:t>Honest marketers build trust. The result is customers who are loyal to the brand of the product they like.  </a:t>
            </a:r>
          </a:p>
          <a:p>
            <a:pPr marL="0" indent="0">
              <a:buNone/>
            </a:pPr>
            <a:endParaRPr lang="en-US" sz="1800" dirty="0">
              <a:latin typeface="Lexend Deca Light" pitchFamily="2" charset="77"/>
            </a:endParaRPr>
          </a:p>
          <a:p>
            <a:r>
              <a:rPr lang="en-US" sz="1800" dirty="0">
                <a:latin typeface="Lexend Deca Light" pitchFamily="2" charset="77"/>
              </a:rPr>
              <a:t>If you are not truthful about your products, you may damage your company’s reputation and lose customers.  </a:t>
            </a:r>
          </a:p>
          <a:p>
            <a:pPr marL="0" indent="0">
              <a:buNone/>
            </a:pPr>
            <a:endParaRPr lang="en-US" sz="1800" dirty="0">
              <a:latin typeface="Lexend Deca Light" pitchFamily="2" charset="77"/>
            </a:endParaRPr>
          </a:p>
          <a:p>
            <a:pPr marL="0" indent="0">
              <a:buNone/>
            </a:pPr>
            <a:endParaRPr lang="en-US" sz="1800" dirty="0">
              <a:latin typeface="Lexend Deca Light" pitchFamily="2" charset="77"/>
            </a:endParaRPr>
          </a:p>
        </p:txBody>
      </p:sp>
      <p:sp>
        <p:nvSpPr>
          <p:cNvPr id="2" name="Title 2">
            <a:extLst>
              <a:ext uri="{FF2B5EF4-FFF2-40B4-BE49-F238E27FC236}">
                <a16:creationId xmlns:a16="http://schemas.microsoft.com/office/drawing/2014/main" id="{B1403586-E410-C82D-4B35-218CF201C52F}"/>
              </a:ext>
            </a:extLst>
          </p:cNvPr>
          <p:cNvSpPr txBox="1">
            <a:spLocks/>
          </p:cNvSpPr>
          <p:nvPr/>
        </p:nvSpPr>
        <p:spPr>
          <a:xfrm>
            <a:off x="1377655" y="4499865"/>
            <a:ext cx="3026617" cy="7782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dirty="0">
                <a:latin typeface="Lexend Deca Medium" pitchFamily="2" charset="77"/>
              </a:rPr>
              <a:t>GREAT DEAL!</a:t>
            </a:r>
          </a:p>
        </p:txBody>
      </p:sp>
      <p:sp>
        <p:nvSpPr>
          <p:cNvPr id="5" name="Title 2">
            <a:extLst>
              <a:ext uri="{FF2B5EF4-FFF2-40B4-BE49-F238E27FC236}">
                <a16:creationId xmlns:a16="http://schemas.microsoft.com/office/drawing/2014/main" id="{DABB1E5F-8AFA-C5FF-2601-639DB3B6BDA9}"/>
              </a:ext>
            </a:extLst>
          </p:cNvPr>
          <p:cNvSpPr txBox="1">
            <a:spLocks/>
          </p:cNvSpPr>
          <p:nvPr/>
        </p:nvSpPr>
        <p:spPr>
          <a:xfrm>
            <a:off x="4805148" y="4521296"/>
            <a:ext cx="3297963" cy="7782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dirty="0">
                <a:latin typeface="Lexend Deca Medium" pitchFamily="2" charset="77"/>
              </a:rPr>
              <a:t>TASTES GOOD!</a:t>
            </a:r>
          </a:p>
        </p:txBody>
      </p:sp>
      <p:sp>
        <p:nvSpPr>
          <p:cNvPr id="6" name="Title 2">
            <a:extLst>
              <a:ext uri="{FF2B5EF4-FFF2-40B4-BE49-F238E27FC236}">
                <a16:creationId xmlns:a16="http://schemas.microsoft.com/office/drawing/2014/main" id="{0D15586E-5276-342B-C2B0-8CA0981D08B1}"/>
              </a:ext>
            </a:extLst>
          </p:cNvPr>
          <p:cNvSpPr txBox="1">
            <a:spLocks/>
          </p:cNvSpPr>
          <p:nvPr/>
        </p:nvSpPr>
        <p:spPr>
          <a:xfrm>
            <a:off x="3156167" y="5320934"/>
            <a:ext cx="3297963" cy="7782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dirty="0">
                <a:latin typeface="Lexend Deca Medium" pitchFamily="2" charset="77"/>
              </a:rPr>
              <a:t>IT’S THE BEST!</a:t>
            </a:r>
          </a:p>
        </p:txBody>
      </p:sp>
    </p:spTree>
    <p:extLst>
      <p:ext uri="{BB962C8B-B14F-4D97-AF65-F5344CB8AC3E}">
        <p14:creationId xmlns:p14="http://schemas.microsoft.com/office/powerpoint/2010/main" val="1770944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19FA7E-8CB0-724C-C64D-0D106B63577E}"/>
              </a:ext>
            </a:extLst>
          </p:cNvPr>
          <p:cNvSpPr>
            <a:spLocks noGrp="1"/>
          </p:cNvSpPr>
          <p:nvPr>
            <p:ph type="title"/>
          </p:nvPr>
        </p:nvSpPr>
        <p:spPr>
          <a:xfrm>
            <a:off x="1080748" y="712301"/>
            <a:ext cx="6424023" cy="778208"/>
          </a:xfrm>
        </p:spPr>
        <p:txBody>
          <a:bodyPr>
            <a:normAutofit/>
          </a:bodyPr>
          <a:lstStyle/>
          <a:p>
            <a:r>
              <a:rPr lang="en-US" dirty="0">
                <a:latin typeface="Lexend Deca Medium" pitchFamily="2" charset="77"/>
              </a:rPr>
              <a:t>Persuasive Words</a:t>
            </a:r>
          </a:p>
        </p:txBody>
      </p:sp>
      <p:graphicFrame>
        <p:nvGraphicFramePr>
          <p:cNvPr id="5" name="Content Placeholder 4">
            <a:extLst>
              <a:ext uri="{FF2B5EF4-FFF2-40B4-BE49-F238E27FC236}">
                <a16:creationId xmlns:a16="http://schemas.microsoft.com/office/drawing/2014/main" id="{2F71EF91-D25F-5F8F-EE20-D258D060460B}"/>
              </a:ext>
            </a:extLst>
          </p:cNvPr>
          <p:cNvGraphicFramePr>
            <a:graphicFrameLocks noGrp="1"/>
          </p:cNvGraphicFramePr>
          <p:nvPr>
            <p:ph idx="1"/>
            <p:extLst>
              <p:ext uri="{D42A27DB-BD31-4B8C-83A1-F6EECF244321}">
                <p14:modId xmlns:p14="http://schemas.microsoft.com/office/powerpoint/2010/main" val="3938947854"/>
              </p:ext>
            </p:extLst>
          </p:nvPr>
        </p:nvGraphicFramePr>
        <p:xfrm>
          <a:off x="1248820" y="1750741"/>
          <a:ext cx="6646360" cy="4033139"/>
        </p:xfrm>
        <a:graphic>
          <a:graphicData uri="http://schemas.openxmlformats.org/drawingml/2006/table">
            <a:tbl>
              <a:tblPr firstRow="1" bandRow="1">
                <a:tableStyleId>{0660B408-B3CF-4A94-85FC-2B1E0A45F4A2}</a:tableStyleId>
              </a:tblPr>
              <a:tblGrid>
                <a:gridCol w="1661590">
                  <a:extLst>
                    <a:ext uri="{9D8B030D-6E8A-4147-A177-3AD203B41FA5}">
                      <a16:colId xmlns:a16="http://schemas.microsoft.com/office/drawing/2014/main" val="3665473259"/>
                    </a:ext>
                  </a:extLst>
                </a:gridCol>
                <a:gridCol w="1661590">
                  <a:extLst>
                    <a:ext uri="{9D8B030D-6E8A-4147-A177-3AD203B41FA5}">
                      <a16:colId xmlns:a16="http://schemas.microsoft.com/office/drawing/2014/main" val="2003416796"/>
                    </a:ext>
                  </a:extLst>
                </a:gridCol>
                <a:gridCol w="1661590">
                  <a:extLst>
                    <a:ext uri="{9D8B030D-6E8A-4147-A177-3AD203B41FA5}">
                      <a16:colId xmlns:a16="http://schemas.microsoft.com/office/drawing/2014/main" val="2264428201"/>
                    </a:ext>
                  </a:extLst>
                </a:gridCol>
                <a:gridCol w="1661590">
                  <a:extLst>
                    <a:ext uri="{9D8B030D-6E8A-4147-A177-3AD203B41FA5}">
                      <a16:colId xmlns:a16="http://schemas.microsoft.com/office/drawing/2014/main" val="2623167633"/>
                    </a:ext>
                  </a:extLst>
                </a:gridCol>
              </a:tblGrid>
              <a:tr h="780586">
                <a:tc>
                  <a:txBody>
                    <a:bodyPr/>
                    <a:lstStyle/>
                    <a:p>
                      <a:pPr algn="l"/>
                      <a:r>
                        <a:rPr lang="en-US" sz="2000" b="0" i="0" dirty="0">
                          <a:latin typeface="Lexend Deca Light" pitchFamily="2" charset="77"/>
                        </a:rPr>
                        <a:t>Emotion</a:t>
                      </a:r>
                    </a:p>
                  </a:txBody>
                  <a:tcPr anchor="ctr"/>
                </a:tc>
                <a:tc>
                  <a:txBody>
                    <a:bodyPr/>
                    <a:lstStyle/>
                    <a:p>
                      <a:pPr algn="l"/>
                      <a:r>
                        <a:rPr lang="en-US" sz="2000" b="0" i="0" dirty="0">
                          <a:latin typeface="Lexend Deca Light" pitchFamily="2" charset="77"/>
                        </a:rPr>
                        <a:t>Urgency</a:t>
                      </a:r>
                    </a:p>
                  </a:txBody>
                  <a:tcPr anchor="ctr"/>
                </a:tc>
                <a:tc>
                  <a:txBody>
                    <a:bodyPr/>
                    <a:lstStyle/>
                    <a:p>
                      <a:pPr algn="l"/>
                      <a:r>
                        <a:rPr lang="en-US" sz="2000" b="0" i="0" dirty="0">
                          <a:latin typeface="Lexend Deca Light" pitchFamily="2" charset="77"/>
                        </a:rPr>
                        <a:t>Positive</a:t>
                      </a:r>
                    </a:p>
                  </a:txBody>
                  <a:tcPr anchor="ctr"/>
                </a:tc>
                <a:tc>
                  <a:txBody>
                    <a:bodyPr/>
                    <a:lstStyle/>
                    <a:p>
                      <a:pPr algn="l"/>
                      <a:r>
                        <a:rPr lang="en-US" sz="2000" b="0" i="0" dirty="0">
                          <a:latin typeface="Lexend Deca Light" pitchFamily="2" charset="77"/>
                        </a:rPr>
                        <a:t>Value</a:t>
                      </a:r>
                    </a:p>
                  </a:txBody>
                  <a:tcPr anchor="ctr"/>
                </a:tc>
                <a:extLst>
                  <a:ext uri="{0D108BD9-81ED-4DB2-BD59-A6C34878D82A}">
                    <a16:rowId xmlns:a16="http://schemas.microsoft.com/office/drawing/2014/main" val="173659608"/>
                  </a:ext>
                </a:extLst>
              </a:tr>
              <a:tr h="3252553">
                <a:tc>
                  <a:txBody>
                    <a:bodyPr/>
                    <a:lstStyle/>
                    <a:p>
                      <a:r>
                        <a:rPr lang="en-US" sz="2000" b="0" i="0" dirty="0">
                          <a:latin typeface="Lexend Deca Light" pitchFamily="2" charset="77"/>
                        </a:rPr>
                        <a:t>you</a:t>
                      </a:r>
                    </a:p>
                    <a:p>
                      <a:r>
                        <a:rPr lang="en-US" sz="2000" b="0" i="0" dirty="0">
                          <a:latin typeface="Lexend Deca Light" pitchFamily="2" charset="77"/>
                        </a:rPr>
                        <a:t>win</a:t>
                      </a:r>
                    </a:p>
                    <a:p>
                      <a:r>
                        <a:rPr lang="en-US" sz="2000" b="0" i="0" dirty="0">
                          <a:latin typeface="Lexend Deca Light" pitchFamily="2" charset="77"/>
                        </a:rPr>
                        <a:t>new</a:t>
                      </a:r>
                    </a:p>
                    <a:p>
                      <a:r>
                        <a:rPr lang="en-US" sz="2000" b="0" i="0" dirty="0">
                          <a:latin typeface="Lexend Deca Light" pitchFamily="2" charset="77"/>
                        </a:rPr>
                        <a:t>popular</a:t>
                      </a:r>
                    </a:p>
                    <a:p>
                      <a:r>
                        <a:rPr lang="en-US" sz="2000" b="0" i="0" dirty="0">
                          <a:latin typeface="Lexend Deca Light" pitchFamily="2" charset="77"/>
                        </a:rPr>
                        <a:t>exclusive</a:t>
                      </a:r>
                    </a:p>
                  </a:txBody>
                  <a:tcPr>
                    <a:solidFill>
                      <a:schemeClr val="bg1">
                        <a:lumMod val="95000"/>
                      </a:schemeClr>
                    </a:solidFill>
                  </a:tcPr>
                </a:tc>
                <a:tc>
                  <a:txBody>
                    <a:bodyPr/>
                    <a:lstStyle/>
                    <a:p>
                      <a:r>
                        <a:rPr lang="en-US" sz="2000" b="0" i="0" dirty="0">
                          <a:latin typeface="Lexend Deca Light" pitchFamily="2" charset="77"/>
                        </a:rPr>
                        <a:t>hurry</a:t>
                      </a:r>
                    </a:p>
                    <a:p>
                      <a:r>
                        <a:rPr lang="en-US" sz="2000" b="0" i="0" dirty="0">
                          <a:latin typeface="Lexend Deca Light" pitchFamily="2" charset="77"/>
                        </a:rPr>
                        <a:t>now</a:t>
                      </a:r>
                    </a:p>
                    <a:p>
                      <a:r>
                        <a:rPr lang="en-US" sz="2000" b="0" i="0" dirty="0">
                          <a:latin typeface="Lexend Deca Light" pitchFamily="2" charset="77"/>
                        </a:rPr>
                        <a:t>final</a:t>
                      </a:r>
                    </a:p>
                    <a:p>
                      <a:r>
                        <a:rPr lang="en-US" sz="2000" b="0" i="0" dirty="0">
                          <a:latin typeface="Lexend Deca Light" pitchFamily="2" charset="77"/>
                        </a:rPr>
                        <a:t>limited</a:t>
                      </a:r>
                    </a:p>
                  </a:txBody>
                  <a:tcPr>
                    <a:solidFill>
                      <a:schemeClr val="bg1">
                        <a:lumMod val="95000"/>
                      </a:schemeClr>
                    </a:solidFill>
                  </a:tcPr>
                </a:tc>
                <a:tc>
                  <a:txBody>
                    <a:bodyPr/>
                    <a:lstStyle/>
                    <a:p>
                      <a:r>
                        <a:rPr lang="en-US" sz="2000" b="0" i="0" dirty="0">
                          <a:latin typeface="Lexend Deca Light" pitchFamily="2" charset="77"/>
                        </a:rPr>
                        <a:t>imagine</a:t>
                      </a:r>
                    </a:p>
                    <a:p>
                      <a:r>
                        <a:rPr lang="en-US" sz="2000" b="0" i="0" dirty="0">
                          <a:latin typeface="Lexend Deca Light" pitchFamily="2" charset="77"/>
                        </a:rPr>
                        <a:t>discover</a:t>
                      </a:r>
                    </a:p>
                    <a:p>
                      <a:r>
                        <a:rPr lang="en-US" sz="2000" b="0" i="0" dirty="0">
                          <a:latin typeface="Lexend Deca Light" pitchFamily="2" charset="77"/>
                        </a:rPr>
                        <a:t>essential</a:t>
                      </a:r>
                    </a:p>
                    <a:p>
                      <a:r>
                        <a:rPr lang="en-US" sz="2000" b="0" i="0" dirty="0">
                          <a:latin typeface="Lexend Deca Light" pitchFamily="2" charset="77"/>
                        </a:rPr>
                        <a:t>best</a:t>
                      </a:r>
                    </a:p>
                    <a:p>
                      <a:r>
                        <a:rPr lang="en-US" sz="2000" b="0" i="0" dirty="0">
                          <a:latin typeface="Lexend Deca Light" pitchFamily="2" charset="77"/>
                        </a:rPr>
                        <a:t>easy</a:t>
                      </a:r>
                    </a:p>
                  </a:txBody>
                  <a:tcPr>
                    <a:solidFill>
                      <a:schemeClr val="bg1">
                        <a:lumMod val="95000"/>
                      </a:schemeClr>
                    </a:solidFill>
                  </a:tcPr>
                </a:tc>
                <a:tc>
                  <a:txBody>
                    <a:bodyPr/>
                    <a:lstStyle/>
                    <a:p>
                      <a:r>
                        <a:rPr lang="en-US" sz="2000" b="0" i="0" dirty="0">
                          <a:latin typeface="Lexend Deca Light" pitchFamily="2" charset="77"/>
                        </a:rPr>
                        <a:t>free </a:t>
                      </a:r>
                    </a:p>
                    <a:p>
                      <a:r>
                        <a:rPr lang="en-US" sz="2000" b="0" i="0" dirty="0">
                          <a:latin typeface="Lexend Deca Light" pitchFamily="2" charset="77"/>
                        </a:rPr>
                        <a:t>premium</a:t>
                      </a:r>
                    </a:p>
                    <a:p>
                      <a:r>
                        <a:rPr lang="en-US" sz="2000" b="0" i="0" dirty="0">
                          <a:latin typeface="Lexend Deca Light" pitchFamily="2" charset="77"/>
                        </a:rPr>
                        <a:t>sale</a:t>
                      </a:r>
                    </a:p>
                    <a:p>
                      <a:r>
                        <a:rPr lang="en-US" sz="2000" b="0" i="0" dirty="0">
                          <a:latin typeface="Lexend Deca Light" pitchFamily="2" charset="77"/>
                        </a:rPr>
                        <a:t>save</a:t>
                      </a:r>
                    </a:p>
                    <a:p>
                      <a:r>
                        <a:rPr lang="en-US" sz="2000" b="0" i="0" dirty="0">
                          <a:latin typeface="Lexend Deca Light" pitchFamily="2" charset="77"/>
                        </a:rPr>
                        <a:t>deal</a:t>
                      </a:r>
                    </a:p>
                  </a:txBody>
                  <a:tcPr>
                    <a:solidFill>
                      <a:schemeClr val="bg1">
                        <a:lumMod val="95000"/>
                      </a:schemeClr>
                    </a:solidFill>
                  </a:tcPr>
                </a:tc>
                <a:extLst>
                  <a:ext uri="{0D108BD9-81ED-4DB2-BD59-A6C34878D82A}">
                    <a16:rowId xmlns:a16="http://schemas.microsoft.com/office/drawing/2014/main" val="966180257"/>
                  </a:ext>
                </a:extLst>
              </a:tr>
            </a:tbl>
          </a:graphicData>
        </a:graphic>
      </p:graphicFrame>
    </p:spTree>
    <p:extLst>
      <p:ext uri="{BB962C8B-B14F-4D97-AF65-F5344CB8AC3E}">
        <p14:creationId xmlns:p14="http://schemas.microsoft.com/office/powerpoint/2010/main" val="38231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7D871-5F59-5645-12D3-6408DB5702CA}"/>
              </a:ext>
            </a:extLst>
          </p:cNvPr>
          <p:cNvSpPr>
            <a:spLocks noGrp="1"/>
          </p:cNvSpPr>
          <p:nvPr>
            <p:ph type="title"/>
          </p:nvPr>
        </p:nvSpPr>
        <p:spPr>
          <a:xfrm>
            <a:off x="1069598" y="745754"/>
            <a:ext cx="5938887" cy="778208"/>
          </a:xfrm>
        </p:spPr>
        <p:txBody>
          <a:bodyPr/>
          <a:lstStyle/>
          <a:p>
            <a:r>
              <a:rPr lang="en-US" dirty="0">
                <a:latin typeface="Lexend Deca Medium" pitchFamily="2" charset="77"/>
              </a:rPr>
              <a:t>A Note for Teachers</a:t>
            </a:r>
          </a:p>
        </p:txBody>
      </p:sp>
      <p:sp>
        <p:nvSpPr>
          <p:cNvPr id="3" name="Content Placeholder 2">
            <a:extLst>
              <a:ext uri="{FF2B5EF4-FFF2-40B4-BE49-F238E27FC236}">
                <a16:creationId xmlns:a16="http://schemas.microsoft.com/office/drawing/2014/main" id="{A2611C10-1A4F-3D10-F4A3-261D56E93851}"/>
              </a:ext>
            </a:extLst>
          </p:cNvPr>
          <p:cNvSpPr>
            <a:spLocks noGrp="1"/>
          </p:cNvSpPr>
          <p:nvPr>
            <p:ph idx="1"/>
          </p:nvPr>
        </p:nvSpPr>
        <p:spPr>
          <a:xfrm>
            <a:off x="1069599" y="1761892"/>
            <a:ext cx="6591290" cy="4170834"/>
          </a:xfrm>
        </p:spPr>
        <p:txBody>
          <a:bodyPr>
            <a:normAutofit/>
          </a:bodyPr>
          <a:lstStyle/>
          <a:p>
            <a:pPr marL="0" indent="0">
              <a:buNone/>
            </a:pPr>
            <a:endParaRPr lang="en-CA" sz="2000" dirty="0">
              <a:effectLst/>
              <a:latin typeface="Lexend Deca Light" pitchFamily="2" charset="77"/>
              <a:ea typeface="Calibri" panose="020F0502020204030204" pitchFamily="34" charset="0"/>
              <a:cs typeface="Times New Roman" panose="02020603050405020304" pitchFamily="18" charset="0"/>
            </a:endParaRPr>
          </a:p>
          <a:p>
            <a:pPr marL="0" indent="0">
              <a:buNone/>
            </a:pPr>
            <a:r>
              <a:rPr lang="en-CA" sz="2000" dirty="0">
                <a:effectLst/>
                <a:latin typeface="Lexend Deca Light" pitchFamily="2" charset="77"/>
                <a:ea typeface="Calibri" panose="020F0502020204030204" pitchFamily="34" charset="0"/>
                <a:cs typeface="Times New Roman" panose="02020603050405020304" pitchFamily="18" charset="0"/>
              </a:rPr>
              <a:t>This lesson provides an exploration of marketing, including its approaches and how it affects consumer behaviour. </a:t>
            </a:r>
          </a:p>
          <a:p>
            <a:pPr marL="0" indent="0">
              <a:buNone/>
            </a:pPr>
            <a:endParaRPr lang="en-CA" sz="2000" dirty="0">
              <a:latin typeface="Lexend Deca Light" pitchFamily="2" charset="77"/>
              <a:ea typeface="Calibri" panose="020F0502020204030204" pitchFamily="34" charset="0"/>
              <a:cs typeface="Times New Roman" panose="02020603050405020304" pitchFamily="18" charset="0"/>
            </a:endParaRPr>
          </a:p>
          <a:p>
            <a:pPr marL="0" indent="0">
              <a:buNone/>
            </a:pPr>
            <a:r>
              <a:rPr lang="en-CA" sz="2000" dirty="0">
                <a:effectLst/>
                <a:latin typeface="Lexend Deca Light" pitchFamily="2" charset="77"/>
                <a:ea typeface="Calibri" panose="020F0502020204030204" pitchFamily="34" charset="0"/>
                <a:cs typeface="Times New Roman" panose="02020603050405020304" pitchFamily="18" charset="0"/>
              </a:rPr>
              <a:t>Students will learn how to promote their product and be encouraged to create ethical approaches. As they learn, they may become savvy consumers, as well. </a:t>
            </a:r>
          </a:p>
          <a:p>
            <a:endParaRPr lang="en-US" sz="2000" dirty="0">
              <a:latin typeface="Lexend Deca Light" pitchFamily="2" charset="77"/>
            </a:endParaRPr>
          </a:p>
        </p:txBody>
      </p:sp>
    </p:spTree>
    <p:extLst>
      <p:ext uri="{BB962C8B-B14F-4D97-AF65-F5344CB8AC3E}">
        <p14:creationId xmlns:p14="http://schemas.microsoft.com/office/powerpoint/2010/main" val="3316213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46BA69-E99B-61F0-7311-87069B38472E}"/>
              </a:ext>
            </a:extLst>
          </p:cNvPr>
          <p:cNvSpPr>
            <a:spLocks noGrp="1"/>
          </p:cNvSpPr>
          <p:nvPr>
            <p:ph type="title"/>
          </p:nvPr>
        </p:nvSpPr>
        <p:spPr>
          <a:xfrm>
            <a:off x="1052422" y="886887"/>
            <a:ext cx="5948314" cy="778208"/>
          </a:xfrm>
        </p:spPr>
        <p:txBody>
          <a:bodyPr/>
          <a:lstStyle/>
          <a:p>
            <a:r>
              <a:rPr lang="en-US" dirty="0">
                <a:latin typeface="Lexend Deca Medium" pitchFamily="2" charset="77"/>
              </a:rPr>
              <a:t>What is a Message?</a:t>
            </a:r>
          </a:p>
        </p:txBody>
      </p:sp>
      <p:sp>
        <p:nvSpPr>
          <p:cNvPr id="4" name="Content Placeholder 3">
            <a:extLst>
              <a:ext uri="{FF2B5EF4-FFF2-40B4-BE49-F238E27FC236}">
                <a16:creationId xmlns:a16="http://schemas.microsoft.com/office/drawing/2014/main" id="{2E950C77-3227-759F-C832-A21A5C5602C4}"/>
              </a:ext>
            </a:extLst>
          </p:cNvPr>
          <p:cNvSpPr>
            <a:spLocks noGrp="1"/>
          </p:cNvSpPr>
          <p:nvPr>
            <p:ph idx="1"/>
          </p:nvPr>
        </p:nvSpPr>
        <p:spPr>
          <a:xfrm>
            <a:off x="1104013" y="1784194"/>
            <a:ext cx="3591612" cy="4084625"/>
          </a:xfrm>
        </p:spPr>
        <p:txBody>
          <a:bodyPr>
            <a:normAutofit/>
          </a:bodyPr>
          <a:lstStyle/>
          <a:p>
            <a:pPr marL="0" indent="0">
              <a:buNone/>
            </a:pPr>
            <a:r>
              <a:rPr lang="en-US" sz="2000" dirty="0">
                <a:latin typeface="Lexend Deca Light" pitchFamily="2" charset="77"/>
              </a:rPr>
              <a:t>Marketers think a lot about the information they give the audience through media.  </a:t>
            </a:r>
          </a:p>
          <a:p>
            <a:pPr marL="0" indent="0">
              <a:buNone/>
            </a:pPr>
            <a:endParaRPr lang="en-US" sz="2000" dirty="0">
              <a:latin typeface="Lexend Deca Light" pitchFamily="2" charset="77"/>
            </a:endParaRPr>
          </a:p>
          <a:p>
            <a:pPr marL="0" indent="0">
              <a:buNone/>
            </a:pPr>
            <a:r>
              <a:rPr lang="en-US" sz="2000" dirty="0">
                <a:latin typeface="Lexend Deca Light" pitchFamily="2" charset="77"/>
              </a:rPr>
              <a:t>This is called the message.</a:t>
            </a:r>
          </a:p>
          <a:p>
            <a:pPr marL="0" indent="0">
              <a:buNone/>
            </a:pPr>
            <a:endParaRPr lang="en-US" sz="2000" dirty="0">
              <a:latin typeface="Lexend Deca Light" pitchFamily="2" charset="77"/>
            </a:endParaRPr>
          </a:p>
          <a:p>
            <a:pPr marL="0" indent="0">
              <a:buNone/>
            </a:pPr>
            <a:r>
              <a:rPr lang="en-US" sz="2000" dirty="0">
                <a:solidFill>
                  <a:srgbClr val="FF6600"/>
                </a:solidFill>
                <a:latin typeface="Lexend Deca Light" pitchFamily="2" charset="77"/>
              </a:rPr>
              <a:t>What is the message </a:t>
            </a:r>
            <a:br>
              <a:rPr lang="en-US" sz="2000" dirty="0">
                <a:solidFill>
                  <a:srgbClr val="FF6600"/>
                </a:solidFill>
                <a:latin typeface="Lexend Deca Light" pitchFamily="2" charset="77"/>
              </a:rPr>
            </a:br>
            <a:r>
              <a:rPr lang="en-US" sz="2000" dirty="0">
                <a:solidFill>
                  <a:srgbClr val="FF6600"/>
                </a:solidFill>
                <a:latin typeface="Lexend Deca Light" pitchFamily="2" charset="77"/>
              </a:rPr>
              <a:t>in this advertisement?</a:t>
            </a:r>
          </a:p>
          <a:p>
            <a:pPr marL="0" indent="0">
              <a:buNone/>
            </a:pPr>
            <a:endParaRPr lang="en-US" sz="2000" dirty="0">
              <a:latin typeface="Lexend Deca Light" pitchFamily="2" charset="77"/>
            </a:endParaRPr>
          </a:p>
        </p:txBody>
      </p:sp>
      <p:pic>
        <p:nvPicPr>
          <p:cNvPr id="6" name="Picture 5">
            <a:extLst>
              <a:ext uri="{FF2B5EF4-FFF2-40B4-BE49-F238E27FC236}">
                <a16:creationId xmlns:a16="http://schemas.microsoft.com/office/drawing/2014/main" id="{5AFD2C44-861A-434F-448A-8798829C37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5502" y="1665095"/>
            <a:ext cx="1990775" cy="3916914"/>
          </a:xfrm>
          <a:prstGeom prst="rect">
            <a:avLst/>
          </a:prstGeom>
        </p:spPr>
      </p:pic>
      <p:sp>
        <p:nvSpPr>
          <p:cNvPr id="7" name="TextBox 6">
            <a:extLst>
              <a:ext uri="{FF2B5EF4-FFF2-40B4-BE49-F238E27FC236}">
                <a16:creationId xmlns:a16="http://schemas.microsoft.com/office/drawing/2014/main" id="{EB7420D0-6B0F-C661-AD07-C400B9CF6EC2}"/>
              </a:ext>
            </a:extLst>
          </p:cNvPr>
          <p:cNvSpPr txBox="1"/>
          <p:nvPr/>
        </p:nvSpPr>
        <p:spPr>
          <a:xfrm>
            <a:off x="5784813" y="5582009"/>
            <a:ext cx="824072" cy="369332"/>
          </a:xfrm>
          <a:prstGeom prst="rect">
            <a:avLst/>
          </a:prstGeom>
          <a:noFill/>
        </p:spPr>
        <p:txBody>
          <a:bodyPr wrap="none" rtlCol="0">
            <a:spAutoFit/>
          </a:bodyPr>
          <a:lstStyle/>
          <a:p>
            <a:r>
              <a:rPr lang="en-US" dirty="0">
                <a:hlinkClick r:id="rId4"/>
              </a:rPr>
              <a:t>Source</a:t>
            </a:r>
            <a:endParaRPr lang="en-US" dirty="0"/>
          </a:p>
        </p:txBody>
      </p:sp>
    </p:spTree>
    <p:extLst>
      <p:ext uri="{BB962C8B-B14F-4D97-AF65-F5344CB8AC3E}">
        <p14:creationId xmlns:p14="http://schemas.microsoft.com/office/powerpoint/2010/main" val="26794630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46BA69-E99B-61F0-7311-87069B38472E}"/>
              </a:ext>
            </a:extLst>
          </p:cNvPr>
          <p:cNvSpPr>
            <a:spLocks noGrp="1"/>
          </p:cNvSpPr>
          <p:nvPr>
            <p:ph type="title"/>
          </p:nvPr>
        </p:nvSpPr>
        <p:spPr>
          <a:xfrm>
            <a:off x="980388" y="758859"/>
            <a:ext cx="5948314" cy="778208"/>
          </a:xfrm>
        </p:spPr>
        <p:txBody>
          <a:bodyPr/>
          <a:lstStyle/>
          <a:p>
            <a:r>
              <a:rPr lang="en-US" dirty="0">
                <a:latin typeface="Lexend Deca Medium" pitchFamily="2" charset="77"/>
              </a:rPr>
              <a:t>Overt vs. Implied Messages</a:t>
            </a:r>
          </a:p>
        </p:txBody>
      </p:sp>
      <p:sp>
        <p:nvSpPr>
          <p:cNvPr id="4" name="Content Placeholder 3">
            <a:extLst>
              <a:ext uri="{FF2B5EF4-FFF2-40B4-BE49-F238E27FC236}">
                <a16:creationId xmlns:a16="http://schemas.microsoft.com/office/drawing/2014/main" id="{2E950C77-3227-759F-C832-A21A5C5602C4}"/>
              </a:ext>
            </a:extLst>
          </p:cNvPr>
          <p:cNvSpPr>
            <a:spLocks noGrp="1"/>
          </p:cNvSpPr>
          <p:nvPr>
            <p:ph idx="1"/>
          </p:nvPr>
        </p:nvSpPr>
        <p:spPr>
          <a:xfrm>
            <a:off x="980388" y="1906858"/>
            <a:ext cx="7428322" cy="4192283"/>
          </a:xfrm>
        </p:spPr>
        <p:txBody>
          <a:bodyPr>
            <a:normAutofit/>
          </a:bodyPr>
          <a:lstStyle/>
          <a:p>
            <a:pPr marL="0" indent="0">
              <a:buNone/>
            </a:pPr>
            <a:r>
              <a:rPr lang="en-US" dirty="0">
                <a:latin typeface="Lexend Deca Light" pitchFamily="2" charset="77"/>
              </a:rPr>
              <a:t>A message is overt when:</a:t>
            </a:r>
          </a:p>
          <a:p>
            <a:pPr lvl="1"/>
            <a:r>
              <a:rPr lang="en-US" dirty="0">
                <a:latin typeface="Lexend Deca Light" pitchFamily="2" charset="77"/>
              </a:rPr>
              <a:t>It is obvious to the audience</a:t>
            </a:r>
          </a:p>
          <a:p>
            <a:pPr lvl="1"/>
            <a:r>
              <a:rPr lang="en-US" dirty="0">
                <a:latin typeface="Lexend Deca Light" pitchFamily="2" charset="77"/>
              </a:rPr>
              <a:t>It is said, shown or written.  </a:t>
            </a:r>
          </a:p>
          <a:p>
            <a:pPr marL="0" indent="0">
              <a:buNone/>
            </a:pPr>
            <a:endParaRPr lang="en-US" dirty="0">
              <a:latin typeface="Lexend Deca Light" pitchFamily="2" charset="77"/>
            </a:endParaRPr>
          </a:p>
          <a:p>
            <a:pPr marL="0" indent="0">
              <a:buNone/>
            </a:pPr>
            <a:r>
              <a:rPr lang="en-US" dirty="0">
                <a:latin typeface="Lexend Deca Light" pitchFamily="2" charset="77"/>
              </a:rPr>
              <a:t>A message is implied when </a:t>
            </a:r>
          </a:p>
          <a:p>
            <a:pPr lvl="1"/>
            <a:r>
              <a:rPr lang="en-US" dirty="0">
                <a:latin typeface="Lexend Deca Light" pitchFamily="2" charset="77"/>
              </a:rPr>
              <a:t>it is an idea that is suggested but not actually said</a:t>
            </a:r>
          </a:p>
          <a:p>
            <a:pPr lvl="1"/>
            <a:r>
              <a:rPr lang="en-US" dirty="0">
                <a:latin typeface="Lexend Deca Light" pitchFamily="2" charset="77"/>
              </a:rPr>
              <a:t>It makes the audience guess or draw </a:t>
            </a:r>
            <a:br>
              <a:rPr lang="en-US" dirty="0">
                <a:latin typeface="Lexend Deca Light" pitchFamily="2" charset="77"/>
              </a:rPr>
            </a:br>
            <a:r>
              <a:rPr lang="en-US" dirty="0">
                <a:latin typeface="Lexend Deca Light" pitchFamily="2" charset="77"/>
              </a:rPr>
              <a:t>a conclusion 	</a:t>
            </a:r>
          </a:p>
        </p:txBody>
      </p:sp>
    </p:spTree>
    <p:extLst>
      <p:ext uri="{BB962C8B-B14F-4D97-AF65-F5344CB8AC3E}">
        <p14:creationId xmlns:p14="http://schemas.microsoft.com/office/powerpoint/2010/main" val="3513811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7B30C2-A77D-E9B1-F8BC-5D6405A5D2B2}"/>
              </a:ext>
            </a:extLst>
          </p:cNvPr>
          <p:cNvSpPr>
            <a:spLocks noGrp="1"/>
          </p:cNvSpPr>
          <p:nvPr>
            <p:ph type="title"/>
          </p:nvPr>
        </p:nvSpPr>
        <p:spPr>
          <a:xfrm>
            <a:off x="1013842" y="750250"/>
            <a:ext cx="5948314" cy="778208"/>
          </a:xfrm>
        </p:spPr>
        <p:txBody>
          <a:bodyPr/>
          <a:lstStyle/>
          <a:p>
            <a:r>
              <a:rPr lang="en-US" dirty="0">
                <a:latin typeface="Lexend Deca Medium" pitchFamily="2" charset="77"/>
              </a:rPr>
              <a:t>Overt vs. Implied Messages</a:t>
            </a:r>
          </a:p>
        </p:txBody>
      </p:sp>
      <p:sp>
        <p:nvSpPr>
          <p:cNvPr id="4" name="Content Placeholder 3">
            <a:extLst>
              <a:ext uri="{FF2B5EF4-FFF2-40B4-BE49-F238E27FC236}">
                <a16:creationId xmlns:a16="http://schemas.microsoft.com/office/drawing/2014/main" id="{2F88DF9E-7D04-5C59-C527-CC22F7DEE4C8}"/>
              </a:ext>
            </a:extLst>
          </p:cNvPr>
          <p:cNvSpPr>
            <a:spLocks noGrp="1"/>
          </p:cNvSpPr>
          <p:nvPr>
            <p:ph idx="1"/>
          </p:nvPr>
        </p:nvSpPr>
        <p:spPr>
          <a:xfrm>
            <a:off x="1192261" y="1736633"/>
            <a:ext cx="2889085" cy="4955475"/>
          </a:xfrm>
        </p:spPr>
        <p:txBody>
          <a:bodyPr>
            <a:normAutofit/>
          </a:bodyPr>
          <a:lstStyle/>
          <a:p>
            <a:pPr marL="0" indent="0">
              <a:buNone/>
            </a:pPr>
            <a:r>
              <a:rPr lang="en-US" dirty="0">
                <a:latin typeface="Lexend Deca Light" pitchFamily="2" charset="77"/>
              </a:rPr>
              <a:t>What do you think is the implied message in this advertisement?  </a:t>
            </a:r>
          </a:p>
          <a:p>
            <a:pPr marL="0" indent="0">
              <a:buNone/>
            </a:pPr>
            <a:endParaRPr lang="en-US" dirty="0">
              <a:latin typeface="Lexend Deca Light" pitchFamily="2" charset="77"/>
            </a:endParaRPr>
          </a:p>
          <a:p>
            <a:pPr marL="0" indent="0">
              <a:buNone/>
            </a:pPr>
            <a:r>
              <a:rPr lang="en-US" dirty="0">
                <a:latin typeface="Lexend Deca Light" pitchFamily="2" charset="77"/>
              </a:rPr>
              <a:t>What fact or evidence in the advertisement supports your thinking?</a:t>
            </a:r>
            <a:endParaRPr lang="en-US" sz="2000" dirty="0">
              <a:solidFill>
                <a:srgbClr val="00B050"/>
              </a:solidFill>
              <a:latin typeface="Lexend Deca Light" pitchFamily="2" charset="77"/>
            </a:endParaRPr>
          </a:p>
          <a:p>
            <a:pPr marL="0" indent="0" algn="ctr">
              <a:buNone/>
            </a:pPr>
            <a:endParaRPr lang="en-US" sz="1100" dirty="0">
              <a:solidFill>
                <a:srgbClr val="00B050"/>
              </a:solidFill>
              <a:latin typeface="Lexend Deca Light" pitchFamily="2" charset="77"/>
              <a:hlinkClick r:id="rId3"/>
            </a:endParaRPr>
          </a:p>
          <a:p>
            <a:pPr marL="0" indent="0" algn="ctr">
              <a:buNone/>
            </a:pPr>
            <a:endParaRPr lang="en-US" sz="1100" dirty="0">
              <a:solidFill>
                <a:srgbClr val="00B050"/>
              </a:solidFill>
              <a:latin typeface="Lexend Deca Light" pitchFamily="2" charset="77"/>
              <a:hlinkClick r:id="rId3"/>
            </a:endParaRPr>
          </a:p>
          <a:p>
            <a:pPr marL="0" indent="0" algn="ctr">
              <a:buNone/>
            </a:pPr>
            <a:endParaRPr lang="en-US" sz="1100" dirty="0">
              <a:solidFill>
                <a:srgbClr val="00B050"/>
              </a:solidFill>
              <a:latin typeface="Lexend Deca Light" pitchFamily="2" charset="77"/>
              <a:hlinkClick r:id="rId3"/>
            </a:endParaRPr>
          </a:p>
        </p:txBody>
      </p:sp>
      <p:pic>
        <p:nvPicPr>
          <p:cNvPr id="8" name="Picture 7">
            <a:extLst>
              <a:ext uri="{FF2B5EF4-FFF2-40B4-BE49-F238E27FC236}">
                <a16:creationId xmlns:a16="http://schemas.microsoft.com/office/drawing/2014/main" id="{B17AF89E-8C77-2293-2230-9D48F0867C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7061" y="1903041"/>
            <a:ext cx="3706551" cy="3426501"/>
          </a:xfrm>
          <a:prstGeom prst="rect">
            <a:avLst/>
          </a:prstGeom>
        </p:spPr>
      </p:pic>
      <p:sp>
        <p:nvSpPr>
          <p:cNvPr id="9" name="TextBox 8">
            <a:extLst>
              <a:ext uri="{FF2B5EF4-FFF2-40B4-BE49-F238E27FC236}">
                <a16:creationId xmlns:a16="http://schemas.microsoft.com/office/drawing/2014/main" id="{702D29E3-CBBF-8DCC-5594-6BE3DF428150}"/>
              </a:ext>
            </a:extLst>
          </p:cNvPr>
          <p:cNvSpPr txBox="1"/>
          <p:nvPr/>
        </p:nvSpPr>
        <p:spPr>
          <a:xfrm>
            <a:off x="5421910" y="5571460"/>
            <a:ext cx="824073" cy="646331"/>
          </a:xfrm>
          <a:prstGeom prst="rect">
            <a:avLst/>
          </a:prstGeom>
          <a:noFill/>
        </p:spPr>
        <p:txBody>
          <a:bodyPr wrap="none" rtlCol="0">
            <a:spAutoFit/>
          </a:bodyPr>
          <a:lstStyle/>
          <a:p>
            <a:r>
              <a:rPr lang="en-US" sz="1800" dirty="0">
                <a:solidFill>
                  <a:srgbClr val="00B050"/>
                </a:solidFill>
                <a:hlinkClick r:id="rId3"/>
              </a:rPr>
              <a:t>Source</a:t>
            </a:r>
            <a:endParaRPr lang="en-US" sz="1800" dirty="0"/>
          </a:p>
          <a:p>
            <a:endParaRPr lang="en-US" dirty="0"/>
          </a:p>
        </p:txBody>
      </p:sp>
    </p:spTree>
    <p:extLst>
      <p:ext uri="{BB962C8B-B14F-4D97-AF65-F5344CB8AC3E}">
        <p14:creationId xmlns:p14="http://schemas.microsoft.com/office/powerpoint/2010/main" val="12433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C95222-EB82-2D79-6FB0-F3E83DD23C8B}"/>
              </a:ext>
            </a:extLst>
          </p:cNvPr>
          <p:cNvSpPr>
            <a:spLocks noGrp="1"/>
          </p:cNvSpPr>
          <p:nvPr>
            <p:ph type="title"/>
          </p:nvPr>
        </p:nvSpPr>
        <p:spPr>
          <a:xfrm>
            <a:off x="980388" y="780599"/>
            <a:ext cx="5948314" cy="778208"/>
          </a:xfrm>
        </p:spPr>
        <p:txBody>
          <a:bodyPr>
            <a:normAutofit/>
          </a:bodyPr>
          <a:lstStyle/>
          <a:p>
            <a:r>
              <a:rPr lang="en-US" dirty="0">
                <a:latin typeface="Lexend Deca Medium" pitchFamily="2" charset="77"/>
              </a:rPr>
              <a:t>Unique Selling Point</a:t>
            </a:r>
          </a:p>
        </p:txBody>
      </p:sp>
      <p:sp>
        <p:nvSpPr>
          <p:cNvPr id="6" name="Content Placeholder 3">
            <a:extLst>
              <a:ext uri="{FF2B5EF4-FFF2-40B4-BE49-F238E27FC236}">
                <a16:creationId xmlns:a16="http://schemas.microsoft.com/office/drawing/2014/main" id="{FFF4DDA6-86C1-32D7-C5FA-51E13944E275}"/>
              </a:ext>
            </a:extLst>
          </p:cNvPr>
          <p:cNvSpPr txBox="1">
            <a:spLocks/>
          </p:cNvSpPr>
          <p:nvPr/>
        </p:nvSpPr>
        <p:spPr>
          <a:xfrm>
            <a:off x="980388" y="1718096"/>
            <a:ext cx="7383027" cy="43593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800"/>
              </a:spcBef>
              <a:buFont typeface="Arial" panose="020B0604020202020204" pitchFamily="34" charset="0"/>
              <a:buNone/>
            </a:pPr>
            <a:r>
              <a:rPr lang="en-US" sz="2000" dirty="0">
                <a:latin typeface="Lexend Deca Light" pitchFamily="2" charset="77"/>
              </a:rPr>
              <a:t>The Unique Selling Point is how your granola bar stands out.   </a:t>
            </a:r>
          </a:p>
          <a:p>
            <a:pPr marL="0" indent="0">
              <a:lnSpc>
                <a:spcPct val="100000"/>
              </a:lnSpc>
              <a:spcBef>
                <a:spcPts val="1800"/>
              </a:spcBef>
              <a:buNone/>
            </a:pPr>
            <a:r>
              <a:rPr lang="en-US" sz="2000" dirty="0">
                <a:latin typeface="Lexend Deca Light" pitchFamily="2" charset="77"/>
              </a:rPr>
              <a:t>For example, HelloFresh promotes that they are the most popular meal kit</a:t>
            </a:r>
          </a:p>
          <a:p>
            <a:pPr marL="0" indent="0">
              <a:lnSpc>
                <a:spcPct val="100000"/>
              </a:lnSpc>
              <a:spcBef>
                <a:spcPts val="1800"/>
              </a:spcBef>
              <a:buNone/>
            </a:pPr>
            <a:endParaRPr lang="en-US" sz="2000" dirty="0">
              <a:solidFill>
                <a:srgbClr val="FF6600"/>
              </a:solidFill>
              <a:latin typeface="Lexend Deca Light" pitchFamily="2" charset="77"/>
            </a:endParaRPr>
          </a:p>
        </p:txBody>
      </p:sp>
      <p:pic>
        <p:nvPicPr>
          <p:cNvPr id="4" name="Picture 3">
            <a:extLst>
              <a:ext uri="{FF2B5EF4-FFF2-40B4-BE49-F238E27FC236}">
                <a16:creationId xmlns:a16="http://schemas.microsoft.com/office/drawing/2014/main" id="{105FA89A-5A69-3F96-290A-C6BA7F49B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0201" y="3249000"/>
            <a:ext cx="5203598" cy="2654822"/>
          </a:xfrm>
          <a:prstGeom prst="rect">
            <a:avLst/>
          </a:prstGeom>
        </p:spPr>
      </p:pic>
    </p:spTree>
    <p:extLst>
      <p:ext uri="{BB962C8B-B14F-4D97-AF65-F5344CB8AC3E}">
        <p14:creationId xmlns:p14="http://schemas.microsoft.com/office/powerpoint/2010/main" val="694918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5481732" cy="5920890"/>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6E6A8F53-CFF7-41EC-8440-7763226F7A14}"/>
              </a:ext>
            </a:extLst>
          </p:cNvPr>
          <p:cNvCxnSpPr>
            <a:cxnSpLocks/>
          </p:cNvCxnSpPr>
          <p:nvPr/>
        </p:nvCxnSpPr>
        <p:spPr>
          <a:xfrm>
            <a:off x="688464" y="1806047"/>
            <a:ext cx="4351887"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88262" y="990115"/>
            <a:ext cx="4382098"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ACTION 1: Print Media</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05896" y="2101516"/>
            <a:ext cx="4770570" cy="4511447"/>
          </a:xfrm>
        </p:spPr>
        <p:txBody>
          <a:bodyPr vert="horz" lIns="91440" tIns="45720" rIns="91440" bIns="45720" rtlCol="0">
            <a:noAutofit/>
          </a:bodyPr>
          <a:lstStyle/>
          <a:p>
            <a:pPr marL="0" indent="0">
              <a:lnSpc>
                <a:spcPct val="100000"/>
              </a:lnSpc>
              <a:spcBef>
                <a:spcPts val="1600"/>
              </a:spcBef>
              <a:buNone/>
            </a:pPr>
            <a:r>
              <a:rPr lang="en-US" sz="2000" dirty="0">
                <a:solidFill>
                  <a:srgbClr val="FF6600"/>
                </a:solidFill>
                <a:latin typeface="Lexend Deca Light" pitchFamily="2" charset="77"/>
              </a:rPr>
              <a:t>You will design a poster, flyer, or brochure to promote your product. </a:t>
            </a:r>
            <a:endParaRPr lang="en-US" sz="2000" dirty="0">
              <a:latin typeface="Lexend Deca Light" pitchFamily="2" charset="77"/>
            </a:endParaRPr>
          </a:p>
          <a:p>
            <a:pPr marL="0" indent="0">
              <a:lnSpc>
                <a:spcPct val="100000"/>
              </a:lnSpc>
              <a:spcBef>
                <a:spcPts val="0"/>
              </a:spcBef>
              <a:buNone/>
            </a:pPr>
            <a:endParaRPr lang="en-US" sz="800" dirty="0">
              <a:latin typeface="Lexend Deca Light" pitchFamily="2" charset="77"/>
            </a:endParaRPr>
          </a:p>
          <a:p>
            <a:pPr marL="0" indent="0">
              <a:lnSpc>
                <a:spcPct val="100000"/>
              </a:lnSpc>
              <a:spcBef>
                <a:spcPts val="1600"/>
              </a:spcBef>
              <a:buNone/>
            </a:pPr>
            <a:r>
              <a:rPr lang="en-US" sz="2000" dirty="0">
                <a:latin typeface="Lexend Deca Light" pitchFamily="2" charset="77"/>
              </a:rPr>
              <a:t>In your business groups, use the poster worksheet to plan your work.</a:t>
            </a:r>
          </a:p>
          <a:p>
            <a:pPr marL="0" indent="0">
              <a:lnSpc>
                <a:spcPct val="100000"/>
              </a:lnSpc>
              <a:spcBef>
                <a:spcPts val="1600"/>
              </a:spcBef>
              <a:buNone/>
            </a:pPr>
            <a:r>
              <a:rPr lang="en-US" sz="2000" dirty="0">
                <a:latin typeface="Lexend Deca Light" pitchFamily="2" charset="77"/>
              </a:rPr>
              <a:t>Consider:</a:t>
            </a:r>
          </a:p>
          <a:p>
            <a:pPr>
              <a:lnSpc>
                <a:spcPct val="100000"/>
              </a:lnSpc>
              <a:spcBef>
                <a:spcPts val="1600"/>
              </a:spcBef>
            </a:pPr>
            <a:r>
              <a:rPr lang="en-US" sz="2000" dirty="0">
                <a:latin typeface="Lexend Deca Light" pitchFamily="2" charset="77"/>
              </a:rPr>
              <a:t>How is your granola bar better than other bars? What is your USP?</a:t>
            </a:r>
          </a:p>
          <a:p>
            <a:pPr>
              <a:lnSpc>
                <a:spcPct val="100000"/>
              </a:lnSpc>
              <a:spcBef>
                <a:spcPts val="1600"/>
              </a:spcBef>
            </a:pPr>
            <a:r>
              <a:rPr lang="en-US" sz="2000" dirty="0">
                <a:latin typeface="Lexend Deca Light" pitchFamily="2" charset="77"/>
              </a:rPr>
              <a:t>What special offers can you use for promotion? </a:t>
            </a:r>
          </a:p>
        </p:txBody>
      </p:sp>
    </p:spTree>
    <p:extLst>
      <p:ext uri="{BB962C8B-B14F-4D97-AF65-F5344CB8AC3E}">
        <p14:creationId xmlns:p14="http://schemas.microsoft.com/office/powerpoint/2010/main" val="1740696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EB08B9-AB97-2C48-18F9-55A0D6CC0EF4}"/>
              </a:ext>
            </a:extLst>
          </p:cNvPr>
          <p:cNvSpPr>
            <a:spLocks noGrp="1"/>
          </p:cNvSpPr>
          <p:nvPr>
            <p:ph type="title"/>
          </p:nvPr>
        </p:nvSpPr>
        <p:spPr>
          <a:xfrm>
            <a:off x="980388" y="758858"/>
            <a:ext cx="5948314" cy="778208"/>
          </a:xfrm>
        </p:spPr>
        <p:txBody>
          <a:bodyPr>
            <a:normAutofit/>
          </a:bodyPr>
          <a:lstStyle/>
          <a:p>
            <a:r>
              <a:rPr lang="en-US" dirty="0">
                <a:latin typeface="Lexend Deca Medium" pitchFamily="2" charset="77"/>
              </a:rPr>
              <a:t>What to Include</a:t>
            </a:r>
          </a:p>
        </p:txBody>
      </p:sp>
      <p:sp>
        <p:nvSpPr>
          <p:cNvPr id="4" name="Content Placeholder 3">
            <a:extLst>
              <a:ext uri="{FF2B5EF4-FFF2-40B4-BE49-F238E27FC236}">
                <a16:creationId xmlns:a16="http://schemas.microsoft.com/office/drawing/2014/main" id="{75257ACF-B752-572E-ED25-DCE71B220E4C}"/>
              </a:ext>
            </a:extLst>
          </p:cNvPr>
          <p:cNvSpPr>
            <a:spLocks noGrp="1"/>
          </p:cNvSpPr>
          <p:nvPr>
            <p:ph idx="1"/>
          </p:nvPr>
        </p:nvSpPr>
        <p:spPr>
          <a:xfrm>
            <a:off x="980388" y="1940312"/>
            <a:ext cx="6568988" cy="4158830"/>
          </a:xfrm>
        </p:spPr>
        <p:txBody>
          <a:bodyPr>
            <a:normAutofit/>
          </a:bodyPr>
          <a:lstStyle/>
          <a:p>
            <a:pPr marL="0" indent="0">
              <a:buNone/>
            </a:pPr>
            <a:r>
              <a:rPr lang="en-US" sz="1800" dirty="0">
                <a:latin typeface="Lexend Deca Light" pitchFamily="2" charset="77"/>
              </a:rPr>
              <a:t>Posters and flyers should appeal to your target audience and grab their attention.</a:t>
            </a:r>
          </a:p>
          <a:p>
            <a:pPr marL="0" indent="0">
              <a:lnSpc>
                <a:spcPct val="100000"/>
              </a:lnSpc>
              <a:spcBef>
                <a:spcPts val="0"/>
              </a:spcBef>
              <a:buNone/>
            </a:pPr>
            <a:endParaRPr lang="en-US" sz="1800" dirty="0">
              <a:latin typeface="Lexend Deca Light" pitchFamily="2" charset="77"/>
            </a:endParaRPr>
          </a:p>
          <a:p>
            <a:pPr marL="0" indent="0">
              <a:buNone/>
            </a:pPr>
            <a:r>
              <a:rPr lang="en-US" sz="1800" dirty="0">
                <a:latin typeface="Lexend Deca Light" pitchFamily="2" charset="77"/>
              </a:rPr>
              <a:t>It should include:</a:t>
            </a:r>
          </a:p>
          <a:p>
            <a:pPr marL="457200" indent="-457200">
              <a:buFont typeface="+mj-lt"/>
              <a:buAutoNum type="arabicPeriod"/>
            </a:pPr>
            <a:r>
              <a:rPr lang="en-US" sz="1800" dirty="0">
                <a:latin typeface="Lexend Deca Light" pitchFamily="2" charset="77"/>
              </a:rPr>
              <a:t>A title/headline</a:t>
            </a:r>
          </a:p>
          <a:p>
            <a:pPr marL="457200" indent="-457200">
              <a:buFont typeface="+mj-lt"/>
              <a:buAutoNum type="arabicPeriod"/>
            </a:pPr>
            <a:r>
              <a:rPr lang="en-US" sz="1800" dirty="0">
                <a:latin typeface="Lexend Deca Light" pitchFamily="2" charset="77"/>
              </a:rPr>
              <a:t>Your logo and slogan</a:t>
            </a:r>
          </a:p>
          <a:p>
            <a:pPr marL="457200" indent="-457200">
              <a:buFont typeface="+mj-lt"/>
              <a:buAutoNum type="arabicPeriod"/>
            </a:pPr>
            <a:r>
              <a:rPr lang="en-US" sz="1800" dirty="0">
                <a:latin typeface="Lexend Deca Light" pitchFamily="2" charset="77"/>
              </a:rPr>
              <a:t>Images that help deliver the message in your flyer</a:t>
            </a:r>
          </a:p>
          <a:p>
            <a:pPr marL="457200" indent="-457200">
              <a:buFont typeface="+mj-lt"/>
              <a:buAutoNum type="arabicPeriod"/>
            </a:pPr>
            <a:r>
              <a:rPr lang="en-US" sz="1800" dirty="0">
                <a:latin typeface="Lexend Deca Light" pitchFamily="2" charset="77"/>
              </a:rPr>
              <a:t>Price (or a special offer)</a:t>
            </a:r>
          </a:p>
          <a:p>
            <a:pPr marL="457200" indent="-457200">
              <a:buFont typeface="+mj-lt"/>
              <a:buAutoNum type="arabicPeriod"/>
            </a:pPr>
            <a:r>
              <a:rPr lang="en-US" sz="1800" dirty="0">
                <a:latin typeface="Lexend Deca Light" pitchFamily="2" charset="77"/>
              </a:rPr>
              <a:t>Business contact information</a:t>
            </a:r>
          </a:p>
          <a:p>
            <a:pPr marL="457200" indent="-457200">
              <a:buFont typeface="+mj-lt"/>
              <a:buAutoNum type="arabicPeriod"/>
            </a:pPr>
            <a:endParaRPr lang="en-US" sz="1800" dirty="0">
              <a:latin typeface="Lexend Deca Light" pitchFamily="2" charset="77"/>
            </a:endParaRPr>
          </a:p>
          <a:p>
            <a:pPr marL="0" indent="0">
              <a:buNone/>
            </a:pPr>
            <a:endParaRPr lang="en-US" sz="1800" dirty="0">
              <a:latin typeface="Lexend Deca Light" pitchFamily="2" charset="77"/>
            </a:endParaRPr>
          </a:p>
        </p:txBody>
      </p:sp>
    </p:spTree>
    <p:extLst>
      <p:ext uri="{BB962C8B-B14F-4D97-AF65-F5344CB8AC3E}">
        <p14:creationId xmlns:p14="http://schemas.microsoft.com/office/powerpoint/2010/main" val="20775551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aper with text and images&#10;&#10;Description automatically generated">
            <a:extLst>
              <a:ext uri="{FF2B5EF4-FFF2-40B4-BE49-F238E27FC236}">
                <a16:creationId xmlns:a16="http://schemas.microsoft.com/office/drawing/2014/main" id="{B6EC643E-6790-6139-F37E-FBF101562F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731" y="1307066"/>
            <a:ext cx="3264949" cy="4243868"/>
          </a:xfrm>
          <a:prstGeom prst="rect">
            <a:avLst/>
          </a:prstGeom>
          <a:effectLst>
            <a:outerShdw blurRad="63500" sx="102000" sy="102000" algn="ctr" rotWithShape="0">
              <a:prstClr val="black">
                <a:alpha val="17000"/>
              </a:prstClr>
            </a:outerShdw>
          </a:effectLst>
        </p:spPr>
      </p:pic>
      <p:pic>
        <p:nvPicPr>
          <p:cNvPr id="5" name="Picture 4" descr="A white sheet of paper with text&#10;&#10;Description automatically generated">
            <a:extLst>
              <a:ext uri="{FF2B5EF4-FFF2-40B4-BE49-F238E27FC236}">
                <a16:creationId xmlns:a16="http://schemas.microsoft.com/office/drawing/2014/main" id="{A97BD753-4728-6B47-19B0-503C4DEA62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307066"/>
            <a:ext cx="3264949" cy="4325911"/>
          </a:xfrm>
          <a:prstGeom prst="rect">
            <a:avLst/>
          </a:prstGeom>
          <a:effectLst>
            <a:outerShdw blurRad="63500" sx="102000" sy="102000" algn="ctr" rotWithShape="0">
              <a:prstClr val="black">
                <a:alpha val="11000"/>
              </a:prstClr>
            </a:outerShdw>
          </a:effectLst>
        </p:spPr>
      </p:pic>
    </p:spTree>
    <p:extLst>
      <p:ext uri="{BB962C8B-B14F-4D97-AF65-F5344CB8AC3E}">
        <p14:creationId xmlns:p14="http://schemas.microsoft.com/office/powerpoint/2010/main" val="38444600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7" y="0"/>
            <a:ext cx="5481733" cy="336499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5236085"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Connector 13">
            <a:extLst>
              <a:ext uri="{FF2B5EF4-FFF2-40B4-BE49-F238E27FC236}">
                <a16:creationId xmlns:a16="http://schemas.microsoft.com/office/drawing/2014/main" id="{6E6A8F53-CFF7-41EC-8440-7763226F7A14}"/>
              </a:ext>
            </a:extLst>
          </p:cNvPr>
          <p:cNvCxnSpPr>
            <a:cxnSpLocks/>
          </p:cNvCxnSpPr>
          <p:nvPr/>
        </p:nvCxnSpPr>
        <p:spPr>
          <a:xfrm>
            <a:off x="661001" y="1684854"/>
            <a:ext cx="4304537"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73917" y="839993"/>
            <a:ext cx="4525321" cy="787633"/>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ACTION 2: TV or Radio Advertisement</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69711" y="1894785"/>
            <a:ext cx="4679578" cy="4432276"/>
          </a:xfrm>
        </p:spPr>
        <p:txBody>
          <a:bodyPr vert="horz" lIns="91440" tIns="45720" rIns="91440" bIns="45720" rtlCol="0">
            <a:noAutofit/>
          </a:bodyPr>
          <a:lstStyle/>
          <a:p>
            <a:pPr marL="0" indent="0">
              <a:lnSpc>
                <a:spcPct val="100000"/>
              </a:lnSpc>
              <a:spcBef>
                <a:spcPts val="1800"/>
              </a:spcBef>
              <a:buNone/>
            </a:pPr>
            <a:r>
              <a:rPr lang="en-US" sz="2000" dirty="0">
                <a:solidFill>
                  <a:srgbClr val="FF6600"/>
                </a:solidFill>
                <a:latin typeface="Lexend Deca Light" pitchFamily="2" charset="77"/>
              </a:rPr>
              <a:t>In your groups, plan and perform a television or radio ad for your product.</a:t>
            </a:r>
          </a:p>
          <a:p>
            <a:pPr>
              <a:lnSpc>
                <a:spcPct val="100000"/>
              </a:lnSpc>
              <a:spcBef>
                <a:spcPts val="1800"/>
              </a:spcBef>
            </a:pPr>
            <a:r>
              <a:rPr lang="en-US" sz="2000" dirty="0">
                <a:latin typeface="Lexend Deca Light" pitchFamily="2" charset="77"/>
              </a:rPr>
              <a:t>Consider whether you can record your advertisement using </a:t>
            </a:r>
            <a:r>
              <a:rPr lang="en-US" sz="2000" dirty="0" err="1">
                <a:latin typeface="Lexend Deca Light" pitchFamily="2" charset="77"/>
              </a:rPr>
              <a:t>WeVideo</a:t>
            </a:r>
            <a:r>
              <a:rPr lang="en-US" sz="2000" dirty="0">
                <a:latin typeface="Lexend Deca Light" pitchFamily="2" charset="77"/>
              </a:rPr>
              <a:t> or another recording software.</a:t>
            </a:r>
          </a:p>
          <a:p>
            <a:pPr>
              <a:lnSpc>
                <a:spcPct val="100000"/>
              </a:lnSpc>
              <a:spcBef>
                <a:spcPts val="1800"/>
              </a:spcBef>
            </a:pPr>
            <a:r>
              <a:rPr lang="en-US" sz="2000" dirty="0">
                <a:latin typeface="Lexend Deca Light" pitchFamily="2" charset="77"/>
              </a:rPr>
              <a:t>Think: how can you appeal to your customers?</a:t>
            </a:r>
          </a:p>
          <a:p>
            <a:pPr marL="0" indent="0">
              <a:lnSpc>
                <a:spcPct val="100000"/>
              </a:lnSpc>
              <a:spcBef>
                <a:spcPts val="1800"/>
              </a:spcBef>
              <a:buNone/>
            </a:pPr>
            <a:r>
              <a:rPr lang="en-US" sz="2000" dirty="0">
                <a:latin typeface="Lexend Deca Light" pitchFamily="2" charset="77"/>
              </a:rPr>
              <a:t>Use the TV of Radio Ad worksheet to plan your advertisement</a:t>
            </a:r>
          </a:p>
        </p:txBody>
      </p:sp>
    </p:spTree>
    <p:extLst>
      <p:ext uri="{BB962C8B-B14F-4D97-AF65-F5344CB8AC3E}">
        <p14:creationId xmlns:p14="http://schemas.microsoft.com/office/powerpoint/2010/main" val="28279244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white sheet of paper with black lines&#10;&#10;Description automatically generated">
            <a:extLst>
              <a:ext uri="{FF2B5EF4-FFF2-40B4-BE49-F238E27FC236}">
                <a16:creationId xmlns:a16="http://schemas.microsoft.com/office/drawing/2014/main" id="{C6C28149-C029-239A-B00E-B75AE6C518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739" y="446436"/>
            <a:ext cx="4208521" cy="5474021"/>
          </a:xfrm>
          <a:prstGeom prst="rect">
            <a:avLst/>
          </a:prstGeom>
          <a:effectLst>
            <a:outerShdw blurRad="63500" sx="102000" sy="102000" algn="ctr" rotWithShape="0">
              <a:prstClr val="black">
                <a:alpha val="8000"/>
              </a:prstClr>
            </a:outerShdw>
          </a:effectLst>
        </p:spPr>
      </p:pic>
    </p:spTree>
    <p:extLst>
      <p:ext uri="{BB962C8B-B14F-4D97-AF65-F5344CB8AC3E}">
        <p14:creationId xmlns:p14="http://schemas.microsoft.com/office/powerpoint/2010/main" val="36635748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FE8BD-3E07-86AB-9DCF-F155F8F994B8}"/>
              </a:ext>
            </a:extLst>
          </p:cNvPr>
          <p:cNvSpPr>
            <a:spLocks noGrp="1"/>
          </p:cNvSpPr>
          <p:nvPr>
            <p:ph type="title"/>
          </p:nvPr>
        </p:nvSpPr>
        <p:spPr>
          <a:xfrm>
            <a:off x="1093277" y="777712"/>
            <a:ext cx="5938887" cy="778208"/>
          </a:xfrm>
        </p:spPr>
        <p:txBody>
          <a:bodyPr/>
          <a:lstStyle/>
          <a:p>
            <a:r>
              <a:rPr lang="en-CA" dirty="0">
                <a:latin typeface="Lexend Deca Medium" pitchFamily="2" charset="77"/>
              </a:rPr>
              <a:t>Wrap Up</a:t>
            </a:r>
          </a:p>
        </p:txBody>
      </p:sp>
      <p:sp>
        <p:nvSpPr>
          <p:cNvPr id="4" name="Content Placeholder 3">
            <a:extLst>
              <a:ext uri="{FF2B5EF4-FFF2-40B4-BE49-F238E27FC236}">
                <a16:creationId xmlns:a16="http://schemas.microsoft.com/office/drawing/2014/main" id="{FAF1B9C7-F9F0-8BFA-9ECD-534EBF6A261B}"/>
              </a:ext>
            </a:extLst>
          </p:cNvPr>
          <p:cNvSpPr>
            <a:spLocks noGrp="1"/>
          </p:cNvSpPr>
          <p:nvPr>
            <p:ph idx="1"/>
          </p:nvPr>
        </p:nvSpPr>
        <p:spPr>
          <a:xfrm>
            <a:off x="980388" y="1975555"/>
            <a:ext cx="7418895" cy="4104733"/>
          </a:xfrm>
        </p:spPr>
        <p:txBody>
          <a:bodyPr>
            <a:normAutofit/>
          </a:bodyPr>
          <a:lstStyle/>
          <a:p>
            <a:pPr marL="0" indent="0" algn="ctr">
              <a:buNone/>
            </a:pPr>
            <a:r>
              <a:rPr lang="en-US" sz="3600" dirty="0">
                <a:solidFill>
                  <a:srgbClr val="FF6600"/>
                </a:solidFill>
                <a:latin typeface="Lexend Deca Medium" pitchFamily="2" charset="77"/>
              </a:rPr>
              <a:t>What have you learned in this lesson that will be important to know three years from now?  </a:t>
            </a:r>
          </a:p>
          <a:p>
            <a:pPr marL="0" indent="0" algn="ctr">
              <a:buNone/>
            </a:pPr>
            <a:r>
              <a:rPr lang="en-US" sz="3600" dirty="0">
                <a:solidFill>
                  <a:srgbClr val="FF6600"/>
                </a:solidFill>
                <a:latin typeface="Lexend Deca Medium" pitchFamily="2" charset="77"/>
              </a:rPr>
              <a:t>Why?</a:t>
            </a:r>
            <a:endParaRPr lang="en-US" sz="3600" dirty="0">
              <a:solidFill>
                <a:srgbClr val="FF6600"/>
              </a:solidFill>
              <a:highlight>
                <a:srgbClr val="FFFF00"/>
              </a:highlight>
              <a:latin typeface="Lexend Deca Medium" pitchFamily="2" charset="77"/>
            </a:endParaRPr>
          </a:p>
        </p:txBody>
      </p:sp>
      <p:pic>
        <p:nvPicPr>
          <p:cNvPr id="8" name="Picture 7">
            <a:extLst>
              <a:ext uri="{FF2B5EF4-FFF2-40B4-BE49-F238E27FC236}">
                <a16:creationId xmlns:a16="http://schemas.microsoft.com/office/drawing/2014/main" id="{CF6728CB-F981-EB83-F42A-8DFDC33FBB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4491" y="4327957"/>
            <a:ext cx="1829121" cy="1604492"/>
          </a:xfrm>
          <a:prstGeom prst="rect">
            <a:avLst/>
          </a:prstGeom>
        </p:spPr>
      </p:pic>
    </p:spTree>
    <p:extLst>
      <p:ext uri="{BB962C8B-B14F-4D97-AF65-F5344CB8AC3E}">
        <p14:creationId xmlns:p14="http://schemas.microsoft.com/office/powerpoint/2010/main" val="4130402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91281-FE71-BDEE-11C0-4EE799D8E98D}"/>
              </a:ext>
            </a:extLst>
          </p:cNvPr>
          <p:cNvSpPr>
            <a:spLocks noGrp="1"/>
          </p:cNvSpPr>
          <p:nvPr>
            <p:ph type="title"/>
          </p:nvPr>
        </p:nvSpPr>
        <p:spPr>
          <a:xfrm>
            <a:off x="1158809" y="790360"/>
            <a:ext cx="5938887" cy="778208"/>
          </a:xfrm>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43E4F143-58D5-EE72-89CB-9B3B47512FF7}"/>
              </a:ext>
            </a:extLst>
          </p:cNvPr>
          <p:cNvSpPr>
            <a:spLocks noGrp="1"/>
          </p:cNvSpPr>
          <p:nvPr>
            <p:ph idx="1"/>
          </p:nvPr>
        </p:nvSpPr>
        <p:spPr>
          <a:xfrm>
            <a:off x="1158809" y="1715790"/>
            <a:ext cx="7026188" cy="4351850"/>
          </a:xfrm>
        </p:spPr>
        <p:txBody>
          <a:bodyPr>
            <a:noAutofit/>
          </a:bodyPr>
          <a:lstStyle/>
          <a:p>
            <a:pPr marL="0" indent="0">
              <a:lnSpc>
                <a:spcPct val="100000"/>
              </a:lnSpc>
              <a:spcBef>
                <a:spcPts val="600"/>
              </a:spcBef>
              <a:buNone/>
            </a:pPr>
            <a:r>
              <a:rPr lang="en-CA" sz="1800" b="1" dirty="0">
                <a:effectLst/>
                <a:latin typeface="Lexend Deca Light" pitchFamily="2" charset="77"/>
                <a:ea typeface="Calibri" panose="020F0502020204030204" pitchFamily="34" charset="0"/>
                <a:cs typeface="Times New Roman" panose="02020603050405020304" pitchFamily="18" charset="0"/>
              </a:rPr>
              <a:t>Digital Media</a:t>
            </a:r>
          </a:p>
          <a:p>
            <a:pPr>
              <a:lnSpc>
                <a:spcPct val="100000"/>
              </a:lnSpc>
              <a:spcBef>
                <a:spcPts val="600"/>
              </a:spcBef>
            </a:pPr>
            <a:r>
              <a:rPr lang="en-CA" sz="1800" dirty="0">
                <a:effectLst/>
                <a:latin typeface="Lexend Deca Light" pitchFamily="2" charset="77"/>
                <a:ea typeface="Calibri" panose="020F0502020204030204" pitchFamily="34" charset="0"/>
                <a:cs typeface="Times New Roman" panose="02020603050405020304" pitchFamily="18" charset="0"/>
              </a:rPr>
              <a:t>D1.4 Use a variety of materials, tools and techniques to respond to design challenges.</a:t>
            </a:r>
          </a:p>
          <a:p>
            <a:pPr>
              <a:lnSpc>
                <a:spcPct val="100000"/>
              </a:lnSpc>
              <a:spcBef>
                <a:spcPts val="600"/>
              </a:spcBef>
            </a:pPr>
            <a:r>
              <a:rPr lang="en-CA" sz="1800" dirty="0">
                <a:latin typeface="Lexend Deca Light" pitchFamily="2" charset="77"/>
                <a:ea typeface="Calibri" panose="020F0502020204030204" pitchFamily="34" charset="0"/>
                <a:cs typeface="Times New Roman" panose="02020603050405020304" pitchFamily="18" charset="0"/>
              </a:rPr>
              <a:t>D2.3 Demonstrate an awareness of the meaning of signs and symbols</a:t>
            </a:r>
            <a:endParaRPr lang="en-CA" sz="18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600"/>
              </a:spcBef>
              <a:buNone/>
            </a:pPr>
            <a:endParaRPr lang="en-US" sz="1800" b="1"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600"/>
              </a:spcBef>
              <a:buNone/>
            </a:pPr>
            <a:r>
              <a:rPr lang="en-US" sz="1800" b="1" dirty="0">
                <a:effectLst/>
                <a:latin typeface="Lexend Deca Light" pitchFamily="2" charset="77"/>
                <a:ea typeface="Calibri" panose="020F0502020204030204" pitchFamily="34" charset="0"/>
                <a:cs typeface="Times New Roman" panose="02020603050405020304" pitchFamily="18" charset="0"/>
              </a:rPr>
              <a:t>Language</a:t>
            </a:r>
            <a:endParaRPr lang="en-CA" sz="1800" b="1" dirty="0">
              <a:effectLst/>
              <a:latin typeface="Lexend Deca Light" pitchFamily="2" charset="77"/>
              <a:ea typeface="Calibri" panose="020F0502020204030204" pitchFamily="34" charset="0"/>
              <a:cs typeface="Times New Roman" panose="02020603050405020304" pitchFamily="18" charset="0"/>
            </a:endParaRPr>
          </a:p>
          <a:p>
            <a:pPr lvl="0">
              <a:lnSpc>
                <a:spcPct val="100000"/>
              </a:lnSpc>
              <a:spcBef>
                <a:spcPts val="600"/>
              </a:spcBef>
            </a:pPr>
            <a:r>
              <a:rPr lang="en-US" sz="1800" dirty="0">
                <a:effectLst/>
                <a:latin typeface="Lexend Deca Light" pitchFamily="2" charset="77"/>
                <a:ea typeface="Calibri" panose="020F0502020204030204" pitchFamily="34" charset="0"/>
                <a:cs typeface="Times New Roman" panose="02020603050405020304" pitchFamily="18" charset="0"/>
              </a:rPr>
              <a:t>A2.6 Use digital and media tools to support stages of the design process and to develop creative solutions to real-world problems</a:t>
            </a:r>
          </a:p>
          <a:p>
            <a:pPr lvl="0">
              <a:lnSpc>
                <a:spcPct val="100000"/>
              </a:lnSpc>
              <a:spcBef>
                <a:spcPts val="600"/>
              </a:spcBef>
            </a:pPr>
            <a:r>
              <a:rPr lang="en-US" sz="1800" dirty="0">
                <a:effectLst/>
                <a:latin typeface="Lexend Deca Light" pitchFamily="2" charset="77"/>
                <a:ea typeface="Calibri" panose="020F0502020204030204" pitchFamily="34" charset="0"/>
                <a:cs typeface="Times New Roman" panose="02020603050405020304" pitchFamily="18" charset="0"/>
              </a:rPr>
              <a:t>B1.9 </a:t>
            </a:r>
            <a:r>
              <a:rPr lang="en-CA" sz="1800" dirty="0">
                <a:effectLst/>
                <a:latin typeface="Lexend Deca Light" pitchFamily="2" charset="77"/>
                <a:ea typeface="Calibri" panose="020F0502020204030204" pitchFamily="34" charset="0"/>
                <a:cs typeface="Times New Roman" panose="02020603050405020304" pitchFamily="18" charset="0"/>
              </a:rPr>
              <a:t>Identify some of the presentation strategies used in oral texts and explain how they influence the audience</a:t>
            </a:r>
          </a:p>
          <a:p>
            <a:pPr lvl="0">
              <a:lnSpc>
                <a:spcPct val="100000"/>
              </a:lnSpc>
              <a:spcBef>
                <a:spcPts val="600"/>
              </a:spcBef>
            </a:pPr>
            <a:r>
              <a:rPr lang="en-CA" sz="1800" dirty="0">
                <a:effectLst/>
                <a:latin typeface="Lexend Deca Light" pitchFamily="2" charset="77"/>
                <a:ea typeface="Calibri" panose="020F0502020204030204" pitchFamily="34" charset="0"/>
                <a:cs typeface="Times New Roman" panose="02020603050405020304" pitchFamily="18" charset="0"/>
              </a:rPr>
              <a:t>B2.2 Demonstrate an understanding of appropriate speaking behaviour</a:t>
            </a:r>
          </a:p>
          <a:p>
            <a:pPr lvl="0">
              <a:lnSpc>
                <a:spcPct val="100000"/>
              </a:lnSpc>
              <a:spcBef>
                <a:spcPts val="600"/>
              </a:spcBef>
              <a:spcAft>
                <a:spcPts val="600"/>
              </a:spcAft>
            </a:pPr>
            <a:r>
              <a:rPr lang="en-CA" sz="1800" dirty="0">
                <a:effectLst/>
                <a:latin typeface="Lexend Deca Light" pitchFamily="2" charset="77"/>
                <a:ea typeface="Calibri" panose="020F0502020204030204" pitchFamily="34" charset="0"/>
                <a:cs typeface="Times New Roman" panose="02020603050405020304" pitchFamily="18" charset="0"/>
              </a:rPr>
              <a:t>B2.3 Communicate orally in a clear, coherent manner, presenting ideas, opinions, and information in a logical sequence</a:t>
            </a:r>
          </a:p>
        </p:txBody>
      </p:sp>
    </p:spTree>
    <p:extLst>
      <p:ext uri="{BB962C8B-B14F-4D97-AF65-F5344CB8AC3E}">
        <p14:creationId xmlns:p14="http://schemas.microsoft.com/office/powerpoint/2010/main" val="2251601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AF1B9C7-F9F0-8BFA-9ECD-534EBF6A261B}"/>
              </a:ext>
            </a:extLst>
          </p:cNvPr>
          <p:cNvSpPr>
            <a:spLocks noGrp="1"/>
          </p:cNvSpPr>
          <p:nvPr>
            <p:ph idx="1"/>
          </p:nvPr>
        </p:nvSpPr>
        <p:spPr>
          <a:xfrm>
            <a:off x="1330344" y="2439211"/>
            <a:ext cx="3241656" cy="3863942"/>
          </a:xfrm>
        </p:spPr>
        <p:txBody>
          <a:bodyPr>
            <a:normAutofit/>
          </a:bodyPr>
          <a:lstStyle/>
          <a:p>
            <a:pPr marL="0" indent="0">
              <a:buNone/>
            </a:pPr>
            <a:r>
              <a:rPr lang="en-US" sz="2000" dirty="0">
                <a:latin typeface="Lexend Deca Light" pitchFamily="2" charset="77"/>
              </a:rPr>
              <a:t>You are almost at the finish line!</a:t>
            </a:r>
          </a:p>
          <a:p>
            <a:pPr marL="0" indent="0">
              <a:buNone/>
            </a:pPr>
            <a:endParaRPr lang="en-US" sz="2000" dirty="0">
              <a:latin typeface="Lexend Deca Light" pitchFamily="2" charset="77"/>
            </a:endParaRPr>
          </a:p>
          <a:p>
            <a:pPr marL="0" indent="0">
              <a:buNone/>
            </a:pPr>
            <a:r>
              <a:rPr lang="en-US" sz="2000" dirty="0">
                <a:latin typeface="Lexend Deca Light" pitchFamily="2" charset="77"/>
              </a:rPr>
              <a:t>The next thing you will do is design packaging for your granola bar. </a:t>
            </a:r>
          </a:p>
        </p:txBody>
      </p:sp>
      <p:sp>
        <p:nvSpPr>
          <p:cNvPr id="6" name="Title 1">
            <a:extLst>
              <a:ext uri="{FF2B5EF4-FFF2-40B4-BE49-F238E27FC236}">
                <a16:creationId xmlns:a16="http://schemas.microsoft.com/office/drawing/2014/main" id="{F0EA9B92-4F00-7747-958F-4B10CCD61476}"/>
              </a:ext>
            </a:extLst>
          </p:cNvPr>
          <p:cNvSpPr>
            <a:spLocks noGrp="1"/>
          </p:cNvSpPr>
          <p:nvPr>
            <p:ph type="title"/>
          </p:nvPr>
        </p:nvSpPr>
        <p:spPr>
          <a:xfrm>
            <a:off x="1132788" y="718744"/>
            <a:ext cx="5938887" cy="778208"/>
          </a:xfrm>
        </p:spPr>
        <p:txBody>
          <a:bodyPr>
            <a:normAutofit/>
          </a:bodyPr>
          <a:lstStyle/>
          <a:p>
            <a:r>
              <a:rPr lang="en-US" dirty="0">
                <a:latin typeface="Lexend Deca Medium" pitchFamily="2" charset="77"/>
              </a:rPr>
              <a:t>Check In – What’s Next?</a:t>
            </a:r>
          </a:p>
        </p:txBody>
      </p:sp>
      <p:pic>
        <p:nvPicPr>
          <p:cNvPr id="7" name="Picture 6">
            <a:extLst>
              <a:ext uri="{FF2B5EF4-FFF2-40B4-BE49-F238E27FC236}">
                <a16:creationId xmlns:a16="http://schemas.microsoft.com/office/drawing/2014/main" id="{42DEC3B9-D851-1A1D-8E0C-CF818809B8FC}"/>
              </a:ext>
            </a:extLst>
          </p:cNvPr>
          <p:cNvPicPr>
            <a:picLocks noChangeAspect="1"/>
          </p:cNvPicPr>
          <p:nvPr/>
        </p:nvPicPr>
        <p:blipFill>
          <a:blip r:embed="rId2"/>
          <a:stretch>
            <a:fillRect/>
          </a:stretch>
        </p:blipFill>
        <p:spPr>
          <a:xfrm>
            <a:off x="4709160" y="2439211"/>
            <a:ext cx="3505200" cy="3505200"/>
          </a:xfrm>
          <a:prstGeom prst="rect">
            <a:avLst/>
          </a:prstGeom>
        </p:spPr>
      </p:pic>
    </p:spTree>
    <p:extLst>
      <p:ext uri="{BB962C8B-B14F-4D97-AF65-F5344CB8AC3E}">
        <p14:creationId xmlns:p14="http://schemas.microsoft.com/office/powerpoint/2010/main" val="4269444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28CDE-4915-A73A-3588-8B30FA0384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A7672F-84F7-4769-E3ED-95AF370758E7}"/>
              </a:ext>
            </a:extLst>
          </p:cNvPr>
          <p:cNvSpPr>
            <a:spLocks noGrp="1"/>
          </p:cNvSpPr>
          <p:nvPr>
            <p:ph type="title"/>
          </p:nvPr>
        </p:nvSpPr>
        <p:spPr>
          <a:xfrm>
            <a:off x="1158809" y="790360"/>
            <a:ext cx="5938887" cy="778208"/>
          </a:xfrm>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72210BD7-2D10-3907-C5CB-07E2DA1AC164}"/>
              </a:ext>
            </a:extLst>
          </p:cNvPr>
          <p:cNvSpPr>
            <a:spLocks noGrp="1"/>
          </p:cNvSpPr>
          <p:nvPr>
            <p:ph idx="1"/>
          </p:nvPr>
        </p:nvSpPr>
        <p:spPr>
          <a:xfrm>
            <a:off x="1158809" y="1715790"/>
            <a:ext cx="7026188" cy="4351850"/>
          </a:xfrm>
        </p:spPr>
        <p:txBody>
          <a:bodyPr>
            <a:noAutofit/>
          </a:bodyPr>
          <a:lstStyle/>
          <a:p>
            <a:pPr marL="0" indent="0">
              <a:lnSpc>
                <a:spcPct val="100000"/>
              </a:lnSpc>
              <a:spcBef>
                <a:spcPts val="600"/>
              </a:spcBef>
              <a:buNone/>
            </a:pPr>
            <a:r>
              <a:rPr lang="en-CA" sz="1800" b="1" dirty="0">
                <a:effectLst/>
                <a:latin typeface="Lexend Deca Light" pitchFamily="2" charset="77"/>
                <a:ea typeface="Calibri" panose="020F0502020204030204" pitchFamily="34" charset="0"/>
                <a:cs typeface="Times New Roman" panose="02020603050405020304" pitchFamily="18" charset="0"/>
              </a:rPr>
              <a:t>Visual Arts</a:t>
            </a:r>
          </a:p>
          <a:p>
            <a:pPr>
              <a:lnSpc>
                <a:spcPct val="100000"/>
              </a:lnSpc>
              <a:spcBef>
                <a:spcPts val="600"/>
              </a:spcBef>
            </a:pPr>
            <a:r>
              <a:rPr lang="en-CA" sz="1800" dirty="0">
                <a:effectLst/>
                <a:latin typeface="Lexend Deca Light" pitchFamily="2" charset="77"/>
                <a:ea typeface="Calibri" panose="020F0502020204030204" pitchFamily="34" charset="0"/>
                <a:cs typeface="Times New Roman" panose="02020603050405020304" pitchFamily="18" charset="0"/>
              </a:rPr>
              <a:t>D1.4 Use a variety of materials, tools and techniques to respond to design challenges.</a:t>
            </a:r>
          </a:p>
          <a:p>
            <a:pPr>
              <a:lnSpc>
                <a:spcPct val="100000"/>
              </a:lnSpc>
              <a:spcBef>
                <a:spcPts val="600"/>
              </a:spcBef>
            </a:pPr>
            <a:r>
              <a:rPr lang="en-CA" sz="1800" dirty="0">
                <a:latin typeface="Lexend Deca Light" pitchFamily="2" charset="77"/>
                <a:ea typeface="Calibri" panose="020F0502020204030204" pitchFamily="34" charset="0"/>
                <a:cs typeface="Times New Roman" panose="02020603050405020304" pitchFamily="18" charset="0"/>
              </a:rPr>
              <a:t>D2.3 Demonstrate an awareness of the meaning of signs and symbols</a:t>
            </a:r>
            <a:endParaRPr lang="en-CA" sz="18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600"/>
              </a:spcBef>
              <a:buNone/>
            </a:pPr>
            <a:endParaRPr lang="en-CA" sz="1800" b="1" dirty="0">
              <a:latin typeface="Lexend Deca Light" pitchFamily="2" charset="77"/>
              <a:cs typeface="Times New Roman" panose="02020603050405020304" pitchFamily="18" charset="0"/>
            </a:endParaRPr>
          </a:p>
          <a:p>
            <a:pPr marL="0" indent="0">
              <a:lnSpc>
                <a:spcPct val="100000"/>
              </a:lnSpc>
              <a:spcBef>
                <a:spcPts val="600"/>
              </a:spcBef>
              <a:buNone/>
            </a:pPr>
            <a:r>
              <a:rPr lang="en-CA" sz="1800" b="1" dirty="0">
                <a:latin typeface="Lexend Deca Light" pitchFamily="2" charset="77"/>
                <a:cs typeface="Times New Roman" panose="02020603050405020304" pitchFamily="18" charset="0"/>
              </a:rPr>
              <a:t>Agriculture/Agri-Foods Themes</a:t>
            </a:r>
          </a:p>
          <a:p>
            <a:pPr>
              <a:lnSpc>
                <a:spcPct val="100000"/>
              </a:lnSpc>
              <a:spcBef>
                <a:spcPts val="600"/>
              </a:spcBef>
            </a:pPr>
            <a:r>
              <a:rPr lang="en-US" sz="1800" dirty="0">
                <a:latin typeface="Lexend Deca Light" pitchFamily="2" charset="77"/>
                <a:cs typeface="Times New Roman" panose="02020603050405020304" pitchFamily="18" charset="0"/>
              </a:rPr>
              <a:t>Students describe the benefits of grain as they design and write promotional material and packaging for their granola bars. They will consider how to appeal to people and persuade them to </a:t>
            </a:r>
            <a:r>
              <a:rPr lang="en-CA" sz="1800" dirty="0">
                <a:latin typeface="Lexend Deca Light" pitchFamily="2" charset="77"/>
                <a:cs typeface="Times New Roman" panose="02020603050405020304" pitchFamily="18" charset="0"/>
              </a:rPr>
              <a:t>buy their grain-based products.</a:t>
            </a:r>
          </a:p>
          <a:p>
            <a:pPr marL="0" indent="0">
              <a:spcBef>
                <a:spcPts val="600"/>
              </a:spcBef>
              <a:buNone/>
            </a:pPr>
            <a:endParaRPr lang="en-US" sz="1800" dirty="0">
              <a:latin typeface="Lexend Deca Light" pitchFamily="2" charset="77"/>
            </a:endParaRPr>
          </a:p>
          <a:p>
            <a:pPr marL="0" indent="0">
              <a:spcBef>
                <a:spcPts val="600"/>
              </a:spcBef>
              <a:buNone/>
            </a:pPr>
            <a:r>
              <a:rPr lang="en-US" sz="1800" i="1" dirty="0">
                <a:highlight>
                  <a:srgbClr val="FFFF00"/>
                </a:highlight>
                <a:latin typeface="Lexend Deca Light" pitchFamily="2" charset="77"/>
              </a:rPr>
              <a:t>Refer to slide notes for the full version.</a:t>
            </a:r>
          </a:p>
        </p:txBody>
      </p:sp>
    </p:spTree>
    <p:extLst>
      <p:ext uri="{BB962C8B-B14F-4D97-AF65-F5344CB8AC3E}">
        <p14:creationId xmlns:p14="http://schemas.microsoft.com/office/powerpoint/2010/main" val="3019278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6</a:t>
            </a:r>
          </a:p>
          <a:p>
            <a:r>
              <a:rPr lang="en-US" dirty="0">
                <a:latin typeface="Lexend Deca Medium" pitchFamily="2" charset="77"/>
              </a:rPr>
              <a:t>Lesson 3: Promote Your Product </a:t>
            </a:r>
            <a:endParaRPr lang="en-CA" dirty="0">
              <a:latin typeface="Lexend Deca Medium" pitchFamily="2" charset="77"/>
            </a:endParaRPr>
          </a:p>
        </p:txBody>
      </p:sp>
      <p:sp>
        <p:nvSpPr>
          <p:cNvPr id="6" name="Rectangle 5">
            <a:extLst>
              <a:ext uri="{FF2B5EF4-FFF2-40B4-BE49-F238E27FC236}">
                <a16:creationId xmlns:a16="http://schemas.microsoft.com/office/drawing/2014/main" id="{B6D2FC2C-646C-BC14-0D49-A93241B08E61}"/>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9AA1E1CB-9172-5FC3-AAB6-6ED5F49FDB95}"/>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3665492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112883" y="811329"/>
            <a:ext cx="5938887" cy="786547"/>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112883" y="2115941"/>
            <a:ext cx="7711860" cy="4176057"/>
          </a:xfrm>
        </p:spPr>
        <p:txBody>
          <a:bodyPr>
            <a:normAutofit/>
          </a:bodyPr>
          <a:lstStyle/>
          <a:p>
            <a:pPr>
              <a:lnSpc>
                <a:spcPct val="100000"/>
              </a:lnSpc>
              <a:spcBef>
                <a:spcPts val="2400"/>
              </a:spcBef>
            </a:pPr>
            <a:r>
              <a:rPr lang="en-US" sz="2000" dirty="0">
                <a:latin typeface="Lexend Deca Light" pitchFamily="2" charset="77"/>
              </a:rPr>
              <a:t>Explore several ways marketers reach their audience</a:t>
            </a:r>
          </a:p>
          <a:p>
            <a:pPr>
              <a:lnSpc>
                <a:spcPct val="100000"/>
              </a:lnSpc>
              <a:spcBef>
                <a:spcPts val="2400"/>
              </a:spcBef>
            </a:pPr>
            <a:r>
              <a:rPr lang="en-US" sz="2000" dirty="0">
                <a:latin typeface="Lexend Deca Light" pitchFamily="2" charset="77"/>
              </a:rPr>
              <a:t>Understand how advertising affects us</a:t>
            </a:r>
          </a:p>
          <a:p>
            <a:pPr>
              <a:lnSpc>
                <a:spcPct val="100000"/>
              </a:lnSpc>
              <a:spcBef>
                <a:spcPts val="2400"/>
              </a:spcBef>
            </a:pPr>
            <a:r>
              <a:rPr lang="en-US" sz="2000" dirty="0">
                <a:latin typeface="Lexend Deca Light" pitchFamily="2" charset="77"/>
              </a:rPr>
              <a:t>Use media to promote a food product.</a:t>
            </a:r>
            <a:endParaRPr lang="en-CA" sz="2000" dirty="0">
              <a:latin typeface="Lexend Deca Light" pitchFamily="2" charset="77"/>
            </a:endParaRPr>
          </a:p>
        </p:txBody>
      </p:sp>
      <p:pic>
        <p:nvPicPr>
          <p:cNvPr id="5" name="Picture 4" descr="A picture containing text, sign, vector graphics&#10;&#10;Description automatically generated">
            <a:extLst>
              <a:ext uri="{FF2B5EF4-FFF2-40B4-BE49-F238E27FC236}">
                <a16:creationId xmlns:a16="http://schemas.microsoft.com/office/drawing/2014/main" id="{72F22970-8735-471F-A6E0-5DFAF71DCC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555374">
            <a:off x="6821337" y="4420266"/>
            <a:ext cx="1946162" cy="1942021"/>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92284-0040-F0E9-B4E8-6E3F71159D52}"/>
              </a:ext>
            </a:extLst>
          </p:cNvPr>
          <p:cNvSpPr>
            <a:spLocks noGrp="1"/>
          </p:cNvSpPr>
          <p:nvPr>
            <p:ph type="title"/>
          </p:nvPr>
        </p:nvSpPr>
        <p:spPr>
          <a:xfrm>
            <a:off x="1158808" y="761175"/>
            <a:ext cx="5938887" cy="778208"/>
          </a:xfrm>
        </p:spPr>
        <p:txBody>
          <a:bodyPr/>
          <a:lstStyle/>
          <a:p>
            <a:r>
              <a:rPr lang="en-US" dirty="0">
                <a:latin typeface="Lexend Deca Medium" pitchFamily="2" charset="77"/>
              </a:rPr>
              <a:t>Minds ON!</a:t>
            </a:r>
          </a:p>
        </p:txBody>
      </p:sp>
      <p:sp>
        <p:nvSpPr>
          <p:cNvPr id="3" name="Content Placeholder 2">
            <a:extLst>
              <a:ext uri="{FF2B5EF4-FFF2-40B4-BE49-F238E27FC236}">
                <a16:creationId xmlns:a16="http://schemas.microsoft.com/office/drawing/2014/main" id="{5A1DFA2A-C28F-250C-1417-B0E4EEBDA574}"/>
              </a:ext>
            </a:extLst>
          </p:cNvPr>
          <p:cNvSpPr>
            <a:spLocks noGrp="1"/>
          </p:cNvSpPr>
          <p:nvPr>
            <p:ph idx="1"/>
          </p:nvPr>
        </p:nvSpPr>
        <p:spPr>
          <a:xfrm>
            <a:off x="1158808" y="1751247"/>
            <a:ext cx="7418895" cy="4736554"/>
          </a:xfrm>
        </p:spPr>
        <p:txBody>
          <a:bodyPr>
            <a:normAutofit/>
          </a:bodyPr>
          <a:lstStyle/>
          <a:p>
            <a:pPr marL="0" indent="0">
              <a:buNone/>
            </a:pPr>
            <a:r>
              <a:rPr lang="en-US" sz="2000" dirty="0">
                <a:latin typeface="Lexend Deca Medium" pitchFamily="2" charset="77"/>
              </a:rPr>
              <a:t>Create the hype!  </a:t>
            </a:r>
            <a:r>
              <a:rPr lang="en-US" sz="2000" dirty="0">
                <a:solidFill>
                  <a:srgbClr val="FF6600"/>
                </a:solidFill>
                <a:latin typeface="Lexend Deca Medium" pitchFamily="2" charset="77"/>
              </a:rPr>
              <a:t>Watch this.</a:t>
            </a:r>
          </a:p>
          <a:p>
            <a:pPr marL="0" indent="0">
              <a:buNone/>
            </a:pPr>
            <a:endParaRPr lang="en-US" sz="2000" dirty="0"/>
          </a:p>
        </p:txBody>
      </p:sp>
      <p:pic>
        <p:nvPicPr>
          <p:cNvPr id="4" name="Online Media 3" descr="WACKY MEDIA SONGS - Create the Hype!">
            <a:hlinkClick r:id="" action="ppaction://media"/>
            <a:extLst>
              <a:ext uri="{FF2B5EF4-FFF2-40B4-BE49-F238E27FC236}">
                <a16:creationId xmlns:a16="http://schemas.microsoft.com/office/drawing/2014/main" id="{F5DF1882-5E48-A4AE-7436-7F176989BDC8}"/>
              </a:ext>
            </a:extLst>
          </p:cNvPr>
          <p:cNvPicPr>
            <a:picLocks noRot="1" noChangeAspect="1"/>
          </p:cNvPicPr>
          <p:nvPr>
            <a:videoFile r:link="rId1"/>
          </p:nvPr>
        </p:nvPicPr>
        <p:blipFill>
          <a:blip r:embed="rId4"/>
          <a:stretch>
            <a:fillRect/>
          </a:stretch>
        </p:blipFill>
        <p:spPr>
          <a:xfrm>
            <a:off x="1761032" y="2531327"/>
            <a:ext cx="5621936" cy="3176394"/>
          </a:xfrm>
          <a:prstGeom prst="rect">
            <a:avLst/>
          </a:prstGeom>
        </p:spPr>
      </p:pic>
    </p:spTree>
    <p:extLst>
      <p:ext uri="{BB962C8B-B14F-4D97-AF65-F5344CB8AC3E}">
        <p14:creationId xmlns:p14="http://schemas.microsoft.com/office/powerpoint/2010/main" val="881940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BBC64-8AC4-D2ED-B7EC-3BBC1B318B27}"/>
              </a:ext>
            </a:extLst>
          </p:cNvPr>
          <p:cNvSpPr>
            <a:spLocks noGrp="1"/>
          </p:cNvSpPr>
          <p:nvPr>
            <p:ph type="title"/>
          </p:nvPr>
        </p:nvSpPr>
        <p:spPr>
          <a:xfrm>
            <a:off x="1125353" y="866609"/>
            <a:ext cx="5938887" cy="778208"/>
          </a:xfrm>
        </p:spPr>
        <p:txBody>
          <a:bodyPr/>
          <a:lstStyle/>
          <a:p>
            <a:r>
              <a:rPr lang="en-US" dirty="0">
                <a:latin typeface="Lexend Deca Medium" pitchFamily="2" charset="77"/>
              </a:rPr>
              <a:t>What is Promotion?</a:t>
            </a:r>
          </a:p>
        </p:txBody>
      </p:sp>
      <p:sp>
        <p:nvSpPr>
          <p:cNvPr id="3" name="Content Placeholder 2">
            <a:extLst>
              <a:ext uri="{FF2B5EF4-FFF2-40B4-BE49-F238E27FC236}">
                <a16:creationId xmlns:a16="http://schemas.microsoft.com/office/drawing/2014/main" id="{BC2B8660-3F80-9E68-411C-C67E637B2877}"/>
              </a:ext>
            </a:extLst>
          </p:cNvPr>
          <p:cNvSpPr>
            <a:spLocks noGrp="1"/>
          </p:cNvSpPr>
          <p:nvPr>
            <p:ph idx="1"/>
          </p:nvPr>
        </p:nvSpPr>
        <p:spPr>
          <a:xfrm>
            <a:off x="1125354" y="1644817"/>
            <a:ext cx="5938887" cy="4736554"/>
          </a:xfrm>
        </p:spPr>
        <p:txBody>
          <a:bodyPr>
            <a:normAutofit/>
          </a:bodyPr>
          <a:lstStyle/>
          <a:p>
            <a:pPr marL="0" indent="0">
              <a:lnSpc>
                <a:spcPct val="100000"/>
              </a:lnSpc>
              <a:spcBef>
                <a:spcPts val="0"/>
              </a:spcBef>
              <a:buClr>
                <a:schemeClr val="dk1"/>
              </a:buClr>
              <a:buSzPct val="100000"/>
              <a:buNone/>
            </a:pPr>
            <a:endParaRPr lang="en-US" dirty="0">
              <a:latin typeface="Lexend Deca Light" pitchFamily="2" charset="77"/>
            </a:endParaRPr>
          </a:p>
          <a:p>
            <a:pPr marL="0" indent="0">
              <a:lnSpc>
                <a:spcPct val="100000"/>
              </a:lnSpc>
              <a:spcBef>
                <a:spcPts val="0"/>
              </a:spcBef>
              <a:buClr>
                <a:schemeClr val="dk1"/>
              </a:buClr>
              <a:buSzPct val="100000"/>
              <a:buNone/>
            </a:pPr>
            <a:r>
              <a:rPr lang="en-US" dirty="0">
                <a:solidFill>
                  <a:schemeClr val="tx1"/>
                </a:solidFill>
                <a:latin typeface="Lexend Deca Light" pitchFamily="2" charset="77"/>
              </a:rPr>
              <a:t>Promote means to tell people about your product. </a:t>
            </a:r>
          </a:p>
          <a:p>
            <a:pPr marL="0" indent="0">
              <a:lnSpc>
                <a:spcPct val="100000"/>
              </a:lnSpc>
              <a:spcBef>
                <a:spcPts val="0"/>
              </a:spcBef>
              <a:buClr>
                <a:schemeClr val="dk1"/>
              </a:buClr>
              <a:buSzPct val="100000"/>
              <a:buNone/>
            </a:pPr>
            <a:endParaRPr lang="en-US" dirty="0">
              <a:latin typeface="Lexend Deca Light" pitchFamily="2" charset="77"/>
            </a:endParaRPr>
          </a:p>
          <a:p>
            <a:pPr marL="0" indent="0">
              <a:lnSpc>
                <a:spcPct val="100000"/>
              </a:lnSpc>
              <a:spcBef>
                <a:spcPts val="0"/>
              </a:spcBef>
              <a:buClr>
                <a:schemeClr val="dk1"/>
              </a:buClr>
              <a:buSzPct val="100000"/>
              <a:buNone/>
            </a:pPr>
            <a:r>
              <a:rPr lang="en-US" dirty="0">
                <a:solidFill>
                  <a:schemeClr val="tx1"/>
                </a:solidFill>
                <a:latin typeface="Lexend Deca Light" pitchFamily="2" charset="77"/>
              </a:rPr>
              <a:t>Promotion is used to tell people what </a:t>
            </a:r>
            <a:br>
              <a:rPr lang="en-US" dirty="0">
                <a:solidFill>
                  <a:schemeClr val="tx1"/>
                </a:solidFill>
                <a:latin typeface="Lexend Deca Light" pitchFamily="2" charset="77"/>
              </a:rPr>
            </a:br>
            <a:r>
              <a:rPr lang="en-US" dirty="0">
                <a:solidFill>
                  <a:schemeClr val="tx1"/>
                </a:solidFill>
                <a:latin typeface="Lexend Deca Light" pitchFamily="2" charset="77"/>
              </a:rPr>
              <a:t>is good about a product and why it is better than similar products.</a:t>
            </a:r>
          </a:p>
        </p:txBody>
      </p:sp>
    </p:spTree>
    <p:extLst>
      <p:ext uri="{BB962C8B-B14F-4D97-AF65-F5344CB8AC3E}">
        <p14:creationId xmlns:p14="http://schemas.microsoft.com/office/powerpoint/2010/main" val="3531192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2B8660-3F80-9E68-411C-C67E637B2877}"/>
              </a:ext>
            </a:extLst>
          </p:cNvPr>
          <p:cNvSpPr>
            <a:spLocks noGrp="1"/>
          </p:cNvSpPr>
          <p:nvPr>
            <p:ph idx="1"/>
          </p:nvPr>
        </p:nvSpPr>
        <p:spPr>
          <a:xfrm>
            <a:off x="986423" y="1081669"/>
            <a:ext cx="7171153" cy="4987469"/>
          </a:xfrm>
        </p:spPr>
        <p:txBody>
          <a:bodyPr>
            <a:normAutofit/>
          </a:bodyPr>
          <a:lstStyle/>
          <a:p>
            <a:pPr marL="0" indent="0">
              <a:lnSpc>
                <a:spcPct val="100000"/>
              </a:lnSpc>
              <a:spcBef>
                <a:spcPts val="0"/>
              </a:spcBef>
              <a:buClr>
                <a:schemeClr val="dk1"/>
              </a:buClr>
              <a:buSzPct val="100000"/>
              <a:buNone/>
            </a:pPr>
            <a:endParaRPr lang="en-US" sz="4400" dirty="0">
              <a:latin typeface="Lexend Deca Medium" pitchFamily="2" charset="77"/>
            </a:endParaRPr>
          </a:p>
          <a:p>
            <a:pPr marL="0" indent="0">
              <a:lnSpc>
                <a:spcPct val="100000"/>
              </a:lnSpc>
              <a:spcBef>
                <a:spcPts val="0"/>
              </a:spcBef>
              <a:buClr>
                <a:schemeClr val="dk1"/>
              </a:buClr>
              <a:buSzPct val="100000"/>
              <a:buNone/>
            </a:pPr>
            <a:endParaRPr lang="en-US" sz="4400" dirty="0">
              <a:solidFill>
                <a:schemeClr val="tx1"/>
              </a:solidFill>
              <a:latin typeface="Lexend Deca Medium" pitchFamily="2" charset="77"/>
            </a:endParaRPr>
          </a:p>
          <a:p>
            <a:pPr marL="0" indent="0" algn="ctr">
              <a:lnSpc>
                <a:spcPct val="100000"/>
              </a:lnSpc>
              <a:spcBef>
                <a:spcPts val="0"/>
              </a:spcBef>
              <a:buClr>
                <a:schemeClr val="dk1"/>
              </a:buClr>
              <a:buSzPct val="100000"/>
              <a:buNone/>
            </a:pPr>
            <a:r>
              <a:rPr lang="en-US" sz="4400" dirty="0">
                <a:solidFill>
                  <a:srgbClr val="FF6600"/>
                </a:solidFill>
                <a:latin typeface="Lexend Deca Medium" pitchFamily="2" charset="77"/>
              </a:rPr>
              <a:t>Can you think of examples of promotions?</a:t>
            </a:r>
          </a:p>
          <a:p>
            <a:pPr marL="0" indent="0">
              <a:lnSpc>
                <a:spcPct val="100000"/>
              </a:lnSpc>
              <a:spcBef>
                <a:spcPts val="0"/>
              </a:spcBef>
              <a:buClr>
                <a:schemeClr val="dk1"/>
              </a:buClr>
              <a:buSzPct val="100000"/>
              <a:buNone/>
            </a:pPr>
            <a:endParaRPr lang="en-US" sz="4400" dirty="0">
              <a:solidFill>
                <a:schemeClr val="tx1"/>
              </a:solidFill>
              <a:latin typeface="Lexend Deca Medium" pitchFamily="2" charset="77"/>
            </a:endParaRPr>
          </a:p>
        </p:txBody>
      </p:sp>
    </p:spTree>
    <p:extLst>
      <p:ext uri="{BB962C8B-B14F-4D97-AF65-F5344CB8AC3E}">
        <p14:creationId xmlns:p14="http://schemas.microsoft.com/office/powerpoint/2010/main" val="288012605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6475</TotalTime>
  <Words>2381</Words>
  <Application>Microsoft Macintosh PowerPoint</Application>
  <PresentationFormat>On-screen Show (4:3)</PresentationFormat>
  <Paragraphs>293</Paragraphs>
  <Slides>30</Slides>
  <Notes>26</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Arial Rounded MT Bold</vt:lpstr>
      <vt:lpstr>Calibri</vt:lpstr>
      <vt:lpstr>IIKLH K+ Arial MT</vt:lpstr>
      <vt:lpstr>Lexend Deca Light</vt:lpstr>
      <vt:lpstr>Lexend Deca Medium</vt:lpstr>
      <vt:lpstr>National2</vt:lpstr>
      <vt:lpstr>Open Sans</vt:lpstr>
      <vt:lpstr>Office Theme</vt:lpstr>
      <vt:lpstr>PowerPoint Presentation</vt:lpstr>
      <vt:lpstr>A Note for Teachers</vt:lpstr>
      <vt:lpstr>Expectations</vt:lpstr>
      <vt:lpstr>Expectations</vt:lpstr>
      <vt:lpstr>PowerPoint Presentation</vt:lpstr>
      <vt:lpstr>Learning Goals</vt:lpstr>
      <vt:lpstr>Minds ON!</vt:lpstr>
      <vt:lpstr>What is Promotion?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Words that Sell!</vt:lpstr>
      <vt:lpstr>Words that Sell</vt:lpstr>
      <vt:lpstr>Persuasive Words</vt:lpstr>
      <vt:lpstr>What is a Message?</vt:lpstr>
      <vt:lpstr>Overt vs. Implied Messages</vt:lpstr>
      <vt:lpstr>Overt vs. Implied Messages</vt:lpstr>
      <vt:lpstr>Unique Selling Point</vt:lpstr>
      <vt:lpstr>PowerPoint Presentation</vt:lpstr>
      <vt:lpstr>What to Include</vt:lpstr>
      <vt:lpstr>PowerPoint Presentation</vt:lpstr>
      <vt:lpstr>PowerPoint Presentation</vt:lpstr>
      <vt:lpstr>PowerPoint Presentation</vt:lpstr>
      <vt:lpstr>Wrap Up</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Lindsay Foster</cp:lastModifiedBy>
  <cp:revision>171</cp:revision>
  <cp:lastPrinted>2022-12-13T20:08:31Z</cp:lastPrinted>
  <dcterms:created xsi:type="dcterms:W3CDTF">2022-06-20T17:57:32Z</dcterms:created>
  <dcterms:modified xsi:type="dcterms:W3CDTF">2024-10-03T17:37:45Z</dcterms:modified>
</cp:coreProperties>
</file>